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0" d="100"/>
          <a:sy n="60" d="100"/>
        </p:scale>
        <p:origin x="2694"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21A860-3A7C-4836-B2D3-9DE2BDBFB4C4}"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417212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21A860-3A7C-4836-B2D3-9DE2BDBFB4C4}"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291054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21A860-3A7C-4836-B2D3-9DE2BDBFB4C4}"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224823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21A860-3A7C-4836-B2D3-9DE2BDBFB4C4}"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246447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21A860-3A7C-4836-B2D3-9DE2BDBFB4C4}"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220723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21A860-3A7C-4836-B2D3-9DE2BDBFB4C4}"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208986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21A860-3A7C-4836-B2D3-9DE2BDBFB4C4}" type="datetimeFigureOut">
              <a:rPr lang="en-GB" smtClean="0"/>
              <a:t>13/01/2022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423242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21A860-3A7C-4836-B2D3-9DE2BDBFB4C4}" type="datetimeFigureOut">
              <a:rPr lang="en-GB" smtClean="0"/>
              <a:t>13/01/2022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40778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1A860-3A7C-4836-B2D3-9DE2BDBFB4C4}" type="datetimeFigureOut">
              <a:rPr lang="en-GB" smtClean="0"/>
              <a:t>13/01/2022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37578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621A860-3A7C-4836-B2D3-9DE2BDBFB4C4}"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132558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621A860-3A7C-4836-B2D3-9DE2BDBFB4C4}"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579BD-248C-44FF-87D8-DADE3B365F12}" type="slidenum">
              <a:rPr lang="en-GB" smtClean="0"/>
              <a:t>‹#›</a:t>
            </a:fld>
            <a:endParaRPr lang="en-GB"/>
          </a:p>
        </p:txBody>
      </p:sp>
    </p:spTree>
    <p:extLst>
      <p:ext uri="{BB962C8B-B14F-4D97-AF65-F5344CB8AC3E}">
        <p14:creationId xmlns:p14="http://schemas.microsoft.com/office/powerpoint/2010/main" val="859135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621A860-3A7C-4836-B2D3-9DE2BDBFB4C4}" type="datetimeFigureOut">
              <a:rPr lang="en-GB" smtClean="0"/>
              <a:t>13/01/2022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7C579BD-248C-44FF-87D8-DADE3B365F12}" type="slidenum">
              <a:rPr lang="en-GB" smtClean="0"/>
              <a:t>‹#›</a:t>
            </a:fld>
            <a:endParaRPr lang="en-GB"/>
          </a:p>
        </p:txBody>
      </p:sp>
    </p:spTree>
    <p:extLst>
      <p:ext uri="{BB962C8B-B14F-4D97-AF65-F5344CB8AC3E}">
        <p14:creationId xmlns:p14="http://schemas.microsoft.com/office/powerpoint/2010/main" val="462112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estsussex.mealselector.co.uk/"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ompare-school-performance.service.gov.uk/school/125941" TargetMode="External"/><Relationship Id="rId1" Type="http://schemas.openxmlformats.org/officeDocument/2006/relationships/slideLayout" Target="../slideLayouts/slideLayout7.xml"/><Relationship Id="rId6" Type="http://schemas.openxmlformats.org/officeDocument/2006/relationships/hyperlink" Target="http://www.southwayjunior.co.uk/" TargetMode="External"/><Relationship Id="rId5" Type="http://schemas.openxmlformats.org/officeDocument/2006/relationships/hyperlink" Target="mailto:parentline@southwayjunior.co.uk" TargetMode="Externa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channel/UCVNbRixNYppii5mSnYnl0Vg" TargetMode="External"/><Relationship Id="rId3" Type="http://schemas.openxmlformats.org/officeDocument/2006/relationships/hyperlink" Target="http://www.southwayjunior.co.uk/" TargetMode="External"/><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twitter.com/SouthwayJS?ref_src=twsrc%5Egoogle%7Ctwcamp%5Eserp%7Ctwgr%5Eauthor" TargetMode="External"/><Relationship Id="rId4" Type="http://schemas.openxmlformats.org/officeDocument/2006/relationships/image" Target="../media/image4.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72" y="3803604"/>
            <a:ext cx="4488656" cy="4461842"/>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4" name="Title 3"/>
          <p:cNvSpPr>
            <a:spLocks noGrp="1"/>
          </p:cNvSpPr>
          <p:nvPr>
            <p:ph type="ctrTitle" idx="4294967295"/>
          </p:nvPr>
        </p:nvSpPr>
        <p:spPr>
          <a:xfrm>
            <a:off x="0" y="12700"/>
            <a:ext cx="6858000" cy="2995613"/>
          </a:xfrm>
          <a:solidFill>
            <a:schemeClr val="accent1">
              <a:lumMod val="50000"/>
            </a:schemeClr>
          </a:solidFill>
          <a:ln>
            <a:solidFill>
              <a:schemeClr val="tx1"/>
            </a:solidFill>
          </a:ln>
        </p:spPr>
        <p:txBody>
          <a:bodyPr>
            <a:normAutofit/>
          </a:bodyPr>
          <a:lstStyle/>
          <a:p>
            <a:pPr algn="ctr"/>
            <a:r>
              <a:rPr lang="en-GB" sz="7800" b="1" dirty="0">
                <a:ln w="9525" cap="flat" cmpd="sng" algn="ctr">
                  <a:solidFill>
                    <a:srgbClr val="FFFFFF"/>
                  </a:solidFill>
                  <a:prstDash val="solid"/>
                  <a:round/>
                </a:ln>
                <a:solidFill>
                  <a:schemeClr val="bg1"/>
                </a:solidFill>
                <a:effectLst>
                  <a:outerShdw blurRad="12700" dist="38100" dir="2700000" algn="tl">
                    <a:schemeClr val="bg1">
                      <a:lumMod val="50000"/>
                    </a:schemeClr>
                  </a:outerShdw>
                </a:effectLst>
                <a:latin typeface="Berlin Sans FB" panose="020E0602020502020306" pitchFamily="34" charset="0"/>
                <a:ea typeface="Times New Roman" panose="02020603050405020304" pitchFamily="18" charset="0"/>
                <a:cs typeface="Arial" panose="020B0604020202020204" pitchFamily="34" charset="0"/>
              </a:rPr>
              <a:t>Southway Junior School</a:t>
            </a:r>
            <a:r>
              <a:rPr lang="en-GB" sz="65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r>
            <a:br>
              <a:rPr lang="en-GB" sz="65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br>
            <a:endParaRPr lang="en-GB" dirty="0">
              <a:solidFill>
                <a:srgbClr val="002060"/>
              </a:solidFill>
            </a:endParaRPr>
          </a:p>
        </p:txBody>
      </p:sp>
      <p:pic>
        <p:nvPicPr>
          <p:cNvPr id="7" name="Picture 6" descr="A picture containing icon&#10;&#10;Description automatically generated">
            <a:extLst>
              <a:ext uri="{FF2B5EF4-FFF2-40B4-BE49-F238E27FC236}">
                <a16:creationId xmlns:a16="http://schemas.microsoft.com/office/drawing/2014/main" id="{4B21D5B0-4CED-294A-BC33-C8971BB1A60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Lst>
          </a:blip>
          <a:stretch>
            <a:fillRect/>
          </a:stretch>
        </p:blipFill>
        <p:spPr>
          <a:xfrm>
            <a:off x="5673328" y="2358150"/>
            <a:ext cx="1092678" cy="109267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610570" y="9151313"/>
            <a:ext cx="36368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Berlin Sans FB" panose="020E0602020502020306" pitchFamily="34" charset="0"/>
              </a:rPr>
              <a:t>Prospectus 2021 - 2022</a:t>
            </a:r>
            <a:endParaRPr lang="en-GB" sz="26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val="1687269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0050" y="416093"/>
            <a:ext cx="3200400" cy="24003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
            <a:ext cx="4457700" cy="3268048"/>
          </a:xfrm>
          <a:prstGeom prst="rect">
            <a:avLst/>
          </a:prstGeom>
        </p:spPr>
      </p:pic>
      <p:sp>
        <p:nvSpPr>
          <p:cNvPr id="4" name="TextBox 3"/>
          <p:cNvSpPr txBox="1"/>
          <p:nvPr/>
        </p:nvSpPr>
        <p:spPr>
          <a:xfrm>
            <a:off x="0" y="3132311"/>
            <a:ext cx="6858000" cy="523220"/>
          </a:xfrm>
          <a:prstGeom prst="rect">
            <a:avLst/>
          </a:prstGeom>
          <a:solidFill>
            <a:schemeClr val="accent1">
              <a:lumMod val="75000"/>
            </a:schemeClr>
          </a:solidFill>
        </p:spPr>
        <p:txBody>
          <a:bodyPr wrap="square" rtlCol="0">
            <a:spAutoFit/>
          </a:bodyPr>
          <a:lstStyle/>
          <a:p>
            <a:pPr algn="just">
              <a:spcAft>
                <a:spcPts val="0"/>
              </a:spcAft>
              <a:tabLst>
                <a:tab pos="4800600" algn="l"/>
                <a:tab pos="5143500" algn="l"/>
              </a:tabLst>
            </a:pPr>
            <a:r>
              <a:rPr lang="en-GB" sz="2800" b="1" dirty="0">
                <a:solidFill>
                  <a:schemeClr val="bg1"/>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Children as leaders</a:t>
            </a:r>
            <a:endParaRPr lang="en-GB" sz="1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0" y="3655088"/>
            <a:ext cx="6858000" cy="1107996"/>
          </a:xfrm>
          <a:prstGeom prst="rect">
            <a:avLst/>
          </a:prstGeom>
          <a:solidFill>
            <a:schemeClr val="accent1">
              <a:lumMod val="20000"/>
              <a:lumOff val="80000"/>
            </a:schemeClr>
          </a:solidFill>
        </p:spPr>
        <p:txBody>
          <a:bodyPr wrap="square" rtlCol="0">
            <a:spAutoFit/>
          </a:bodyPr>
          <a:lstStyle/>
          <a:p>
            <a:r>
              <a:rPr lang="en-GB" sz="1600" dirty="0">
                <a:latin typeface="Berlin Sans FB" panose="020E0602020502020306" pitchFamily="34" charset="0"/>
              </a:rPr>
              <a:t>Children fulfil a variety of leadership roles in the school. These include positions such as House and Sports Captains, Bird Hide monitors, Storytelling Garden monitors and Rights Respecting </a:t>
            </a:r>
            <a:r>
              <a:rPr lang="en-GB" sz="1600" dirty="0" smtClean="0">
                <a:latin typeface="Berlin Sans FB" panose="020E0602020502020306" pitchFamily="34" charset="0"/>
              </a:rPr>
              <a:t>Councillors. We </a:t>
            </a:r>
            <a:r>
              <a:rPr lang="en-GB" sz="1600" dirty="0">
                <a:latin typeface="Berlin Sans FB" panose="020E0602020502020306" pitchFamily="34" charset="0"/>
              </a:rPr>
              <a:t>encourage all children to act responsibly to sustain the natural environment.</a:t>
            </a:r>
            <a:r>
              <a:rPr lang="en-GB"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83667"/>
            <a:ext cx="6858000" cy="5122333"/>
          </a:xfrm>
          <a:prstGeom prst="rect">
            <a:avLst/>
          </a:prstGeom>
        </p:spPr>
      </p:pic>
    </p:spTree>
    <p:extLst>
      <p:ext uri="{BB962C8B-B14F-4D97-AF65-F5344CB8AC3E}">
        <p14:creationId xmlns:p14="http://schemas.microsoft.com/office/powerpoint/2010/main" val="2515544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178021"/>
            <a:ext cx="4495800" cy="3693319"/>
          </a:xfrm>
          <a:prstGeom prst="rect">
            <a:avLst/>
          </a:prstGeom>
        </p:spPr>
        <p:txBody>
          <a:bodyPr wrap="square">
            <a:spAutoFit/>
          </a:bodyPr>
          <a:lstStyle/>
          <a:p>
            <a:pPr>
              <a:spcAft>
                <a:spcPts val="0"/>
              </a:spcAft>
            </a:pPr>
            <a:r>
              <a:rPr lang="en-GB" sz="3600" b="1" dirty="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The Southway </a:t>
            </a:r>
            <a:r>
              <a:rPr lang="en-GB" sz="3600" b="1" dirty="0" smtClean="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Day</a:t>
            </a:r>
          </a:p>
          <a:p>
            <a:pPr>
              <a:spcAft>
                <a:spcPts val="0"/>
              </a:spcAft>
            </a:pPr>
            <a:endParaRPr lang="en-GB" sz="1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1400" dirty="0">
                <a:latin typeface="Berlin Sans FB" panose="020E0602020502020306" pitchFamily="34" charset="0"/>
                <a:ea typeface="Times New Roman" panose="02020603050405020304" pitchFamily="18" charset="0"/>
                <a:cs typeface="Arial" panose="020B0604020202020204" pitchFamily="34" charset="0"/>
              </a:rPr>
              <a:t> </a:t>
            </a:r>
            <a:r>
              <a:rPr lang="en-US" sz="1200" dirty="0" smtClean="0">
                <a:latin typeface="Berlin Sans FB" panose="020E0602020502020306" pitchFamily="34" charset="0"/>
                <a:ea typeface="Times New Roman" panose="02020603050405020304" pitchFamily="18" charset="0"/>
                <a:cs typeface="Arial" panose="020B0604020202020204" pitchFamily="34" charset="0"/>
              </a:rPr>
              <a:t> </a:t>
            </a:r>
            <a:r>
              <a:rPr lang="en-US" sz="1600" dirty="0">
                <a:latin typeface="Berlin Sans FB" panose="020E0602020502020306" pitchFamily="34" charset="0"/>
                <a:ea typeface="Times New Roman" panose="02020603050405020304" pitchFamily="18" charset="0"/>
                <a:cs typeface="Arial" panose="020B0604020202020204" pitchFamily="34" charset="0"/>
              </a:rPr>
              <a:t>8.35 - 8.45am </a:t>
            </a:r>
            <a:r>
              <a:rPr lang="en-US" sz="1600" dirty="0" smtClean="0">
                <a:latin typeface="Berlin Sans FB" panose="020E0602020502020306" pitchFamily="34" charset="0"/>
                <a:ea typeface="Times New Roman" panose="02020603050405020304" pitchFamily="18" charset="0"/>
                <a:cs typeface="Arial" panose="020B0604020202020204" pitchFamily="34" charset="0"/>
              </a:rPr>
              <a:t> School </a:t>
            </a:r>
            <a:r>
              <a:rPr lang="en-US" sz="1600" dirty="0">
                <a:latin typeface="Berlin Sans FB" panose="020E0602020502020306" pitchFamily="34" charset="0"/>
                <a:ea typeface="Times New Roman" panose="02020603050405020304" pitchFamily="18" charset="0"/>
                <a:cs typeface="Arial" panose="020B0604020202020204" pitchFamily="34" charset="0"/>
              </a:rPr>
              <a:t>opens &amp; Registration</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latin typeface="Berlin Sans FB" panose="020E0602020502020306" pitchFamily="34" charset="0"/>
                <a:ea typeface="Times New Roman" panose="02020603050405020304" pitchFamily="18" charset="0"/>
                <a:cs typeface="Arial" panose="020B0604020202020204" pitchFamily="34" charset="0"/>
              </a:rPr>
              <a:t> 8.45-10.00am 	Learning</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latin typeface="Berlin Sans FB" panose="020E0602020502020306" pitchFamily="34" charset="0"/>
                <a:ea typeface="Times New Roman" panose="02020603050405020304" pitchFamily="18" charset="0"/>
                <a:cs typeface="Arial" panose="020B0604020202020204" pitchFamily="34" charset="0"/>
              </a:rPr>
              <a:t>10.00-10.20am	Assembly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latin typeface="Berlin Sans FB" panose="020E0602020502020306" pitchFamily="34" charset="0"/>
                <a:ea typeface="Times New Roman" panose="02020603050405020304" pitchFamily="18" charset="0"/>
                <a:cs typeface="Arial" panose="020B0604020202020204" pitchFamily="34" charset="0"/>
              </a:rPr>
              <a:t>10.20–10.45am	Break time</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smtClean="0">
                <a:latin typeface="Berlin Sans FB" panose="020E0602020502020306" pitchFamily="34" charset="0"/>
                <a:ea typeface="Times New Roman" panose="02020603050405020304" pitchFamily="18" charset="0"/>
                <a:cs typeface="Arial" panose="020B0604020202020204" pitchFamily="34" charset="0"/>
              </a:rPr>
              <a:t>10.45–12.15pm  </a:t>
            </a:r>
            <a:r>
              <a:rPr lang="en-US" sz="1600" dirty="0">
                <a:latin typeface="Berlin Sans FB" panose="020E0602020502020306" pitchFamily="34" charset="0"/>
                <a:ea typeface="Times New Roman" panose="02020603050405020304" pitchFamily="18" charset="0"/>
                <a:cs typeface="Arial" panose="020B0604020202020204" pitchFamily="34" charset="0"/>
              </a:rPr>
              <a:t>Learning</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latin typeface="Berlin Sans FB" panose="020E0602020502020306" pitchFamily="34" charset="0"/>
                <a:ea typeface="Times New Roman" panose="02020603050405020304" pitchFamily="18" charset="0"/>
                <a:cs typeface="Arial" panose="020B0604020202020204" pitchFamily="34" charset="0"/>
              </a:rPr>
              <a:t>12.15 - </a:t>
            </a:r>
            <a:r>
              <a:rPr lang="en-US" sz="1600" dirty="0" smtClean="0">
                <a:latin typeface="Berlin Sans FB" panose="020E0602020502020306" pitchFamily="34" charset="0"/>
                <a:ea typeface="Times New Roman" panose="02020603050405020304" pitchFamily="18" charset="0"/>
                <a:cs typeface="Arial" panose="020B0604020202020204" pitchFamily="34" charset="0"/>
              </a:rPr>
              <a:t>1.15pm  </a:t>
            </a:r>
            <a:r>
              <a:rPr lang="en-US" sz="1600" dirty="0">
                <a:latin typeface="Berlin Sans FB" panose="020E0602020502020306" pitchFamily="34" charset="0"/>
                <a:ea typeface="Times New Roman" panose="02020603050405020304" pitchFamily="18" charset="0"/>
                <a:cs typeface="Arial" panose="020B0604020202020204" pitchFamily="34" charset="0"/>
              </a:rPr>
              <a:t>Lunch break</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latin typeface="Berlin Sans FB" panose="020E0602020502020306" pitchFamily="34" charset="0"/>
                <a:ea typeface="Times New Roman" panose="02020603050405020304" pitchFamily="18" charset="0"/>
                <a:cs typeface="Arial" panose="020B0604020202020204" pitchFamily="34" charset="0"/>
              </a:rPr>
              <a:t>1.15 – </a:t>
            </a:r>
            <a:r>
              <a:rPr lang="en-US" sz="1600" dirty="0" smtClean="0">
                <a:latin typeface="Berlin Sans FB" panose="020E0602020502020306" pitchFamily="34" charset="0"/>
                <a:ea typeface="Times New Roman" panose="02020603050405020304" pitchFamily="18" charset="0"/>
                <a:cs typeface="Arial" panose="020B0604020202020204" pitchFamily="34" charset="0"/>
              </a:rPr>
              <a:t>3.15pm  </a:t>
            </a:r>
            <a:r>
              <a:rPr lang="en-US" sz="1600" dirty="0">
                <a:latin typeface="Berlin Sans FB" panose="020E0602020502020306" pitchFamily="34" charset="0"/>
                <a:ea typeface="Times New Roman" panose="02020603050405020304" pitchFamily="18" charset="0"/>
                <a:cs typeface="Arial" panose="020B0604020202020204" pitchFamily="34" charset="0"/>
              </a:rPr>
              <a:t>Learning</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latin typeface="Berlin Sans FB" panose="020E0602020502020306" pitchFamily="34" charset="0"/>
                <a:ea typeface="Times New Roman" panose="02020603050405020304" pitchFamily="18" charset="0"/>
                <a:cs typeface="Arial" panose="020B0604020202020204" pitchFamily="34" charset="0"/>
              </a:rPr>
              <a:t> </a:t>
            </a:r>
            <a:r>
              <a:rPr lang="en-US" sz="1600" dirty="0" smtClean="0">
                <a:latin typeface="Berlin Sans FB" panose="020E0602020502020306" pitchFamily="34" charset="0"/>
                <a:ea typeface="Times New Roman" panose="02020603050405020304" pitchFamily="18" charset="0"/>
                <a:cs typeface="Arial" panose="020B0604020202020204" pitchFamily="34" charset="0"/>
              </a:rPr>
              <a:t>3.15pm  </a:t>
            </a:r>
            <a:r>
              <a:rPr lang="en-US" sz="1600" dirty="0">
                <a:latin typeface="Berlin Sans FB" panose="020E0602020502020306" pitchFamily="34" charset="0"/>
                <a:ea typeface="Times New Roman" panose="02020603050405020304" pitchFamily="18" charset="0"/>
                <a:cs typeface="Arial" panose="020B0604020202020204" pitchFamily="34" charset="0"/>
              </a:rPr>
              <a:t>End of school day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282950" y="1293339"/>
            <a:ext cx="3213100" cy="3231654"/>
          </a:xfrm>
          <a:prstGeom prst="rect">
            <a:avLst/>
          </a:prstGeom>
        </p:spPr>
        <p:txBody>
          <a:bodyPr wrap="square">
            <a:spAutoFit/>
          </a:bodyPr>
          <a:lstStyle/>
          <a:p>
            <a:pPr algn="just">
              <a:spcAft>
                <a:spcPts val="0"/>
              </a:spcAft>
            </a:pPr>
            <a:r>
              <a:rPr lang="en-US" sz="1400" dirty="0">
                <a:latin typeface="Berlin Sans FB" panose="020E0602020502020306" pitchFamily="34" charset="0"/>
                <a:ea typeface="Times New Roman" panose="02020603050405020304" pitchFamily="18" charset="0"/>
                <a:cs typeface="Arial" panose="020B0604020202020204" pitchFamily="34" charset="0"/>
              </a:rPr>
              <a:t>Children come directly into school between 8.35am and 8.45am, when the register is taken. Children arriving later than 8.50am must enter through the reception area.</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1400" dirty="0">
                <a:latin typeface="Berlin Sans FB" panose="020E0602020502020306" pitchFamily="34" charset="0"/>
                <a:ea typeface="Times New Roman" panose="02020603050405020304" pitchFamily="18" charset="0"/>
                <a:cs typeface="Arial" panose="020B0604020202020204" pitchFamily="34" charset="0"/>
              </a:rPr>
              <a:t>Year 3 and 4 children are met on the lower school playground by staff at the start of the school day. Parents are welcome to accompany their child(ren) to drop them off.</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1400" dirty="0">
                <a:latin typeface="Berlin Sans FB" panose="020E0602020502020306" pitchFamily="34" charset="0"/>
                <a:ea typeface="Times New Roman" panose="02020603050405020304" pitchFamily="18" charset="0"/>
                <a:cs typeface="Arial" panose="020B0604020202020204" pitchFamily="34" charset="0"/>
              </a:rPr>
              <a:t>Years 5 and 6 children are met by staff at the large gate. Parents are welcome to accompany their child (ren) to drop them off.</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7112000"/>
            <a:ext cx="6858000" cy="2794000"/>
          </a:xfrm>
          <a:prstGeom prst="rect">
            <a:avLst/>
          </a:prstGeom>
          <a:ln w="38100">
            <a:noFill/>
          </a:ln>
          <a:effectLst>
            <a:outerShdw blurRad="292100" dist="139700" dir="2700000" algn="tl" rotWithShape="0">
              <a:srgbClr val="333333">
                <a:alpha val="65000"/>
              </a:srgbClr>
            </a:outerShdw>
          </a:effectLst>
        </p:spPr>
      </p:pic>
      <p:sp>
        <p:nvSpPr>
          <p:cNvPr id="8" name="Rectangle 7"/>
          <p:cNvSpPr/>
          <p:nvPr/>
        </p:nvSpPr>
        <p:spPr>
          <a:xfrm>
            <a:off x="330200" y="4392782"/>
            <a:ext cx="4013200" cy="2462213"/>
          </a:xfrm>
          <a:prstGeom prst="rect">
            <a:avLst/>
          </a:prstGeom>
        </p:spPr>
        <p:txBody>
          <a:bodyPr wrap="square">
            <a:spAutoFit/>
          </a:bodyPr>
          <a:lstStyle/>
          <a:p>
            <a:pPr algn="just">
              <a:spcAft>
                <a:spcPts val="0"/>
              </a:spcAft>
            </a:pPr>
            <a:r>
              <a:rPr lang="en-US" sz="1400" b="1" dirty="0">
                <a:latin typeface="Berlin Sans FB" panose="020E0602020502020306" pitchFamily="34" charset="0"/>
                <a:ea typeface="Times New Roman" panose="02020603050405020304" pitchFamily="18" charset="0"/>
                <a:cs typeface="Arial" panose="020B0604020202020204" pitchFamily="34" charset="0"/>
              </a:rPr>
              <a:t>Assembly</a:t>
            </a:r>
            <a:r>
              <a:rPr lang="en-US" sz="1400" dirty="0">
                <a:latin typeface="Berlin Sans FB" panose="020E0602020502020306" pitchFamily="34" charset="0"/>
                <a:ea typeface="Times New Roman" panose="02020603050405020304" pitchFamily="18" charset="0"/>
                <a:cs typeface="Arial" panose="020B0604020202020204" pitchFamily="34" charset="0"/>
              </a:rPr>
              <a:t> is held each morning, Monday to Friday. Assembly </a:t>
            </a:r>
            <a:r>
              <a:rPr lang="en-GB" sz="1400" dirty="0">
                <a:latin typeface="Berlin Sans FB" panose="020E0602020502020306" pitchFamily="34" charset="0"/>
                <a:ea typeface="Times New Roman" panose="02020603050405020304" pitchFamily="18" charset="0"/>
                <a:cs typeface="Arial" panose="020B0604020202020204" pitchFamily="34" charset="0"/>
              </a:rPr>
              <a:t>is an important part of the school day when we meet together as a community. It is a time when we place emphasis on the development of values and attitudes towards each other and the world around us. Assemblies are non-denominational and although they are of a broadly Christian nature, due consideration is given to the multicultural society in which we live.  Friday mornings often feature a class-led assembly, to which parents and carers are warmly welcomed.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4470400" y="4373097"/>
            <a:ext cx="2095500" cy="2492990"/>
          </a:xfrm>
          <a:prstGeom prst="rect">
            <a:avLst/>
          </a:prstGeom>
        </p:spPr>
        <p:txBody>
          <a:bodyPr wrap="square">
            <a:spAutoFit/>
          </a:bodyPr>
          <a:lstStyle/>
          <a:p>
            <a:r>
              <a:rPr lang="en-GB" sz="1200"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Parents have the right to withdraw their children from religious education and collective worship should they so wish. If parents do not wish their child to be taught the agreed syllabus or take part in short acts of collective worship then they should inform us in writing. Their child can then be excused and suitable alternative arrangements made</a:t>
            </a:r>
            <a:endParaRPr lang="en-GB" sz="1200" dirty="0"/>
          </a:p>
        </p:txBody>
      </p:sp>
    </p:spTree>
    <p:extLst>
      <p:ext uri="{BB962C8B-B14F-4D97-AF65-F5344CB8AC3E}">
        <p14:creationId xmlns:p14="http://schemas.microsoft.com/office/powerpoint/2010/main" val="4235210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69875" y="8327950"/>
            <a:ext cx="3429000" cy="1261884"/>
          </a:xfrm>
          <a:prstGeom prst="rect">
            <a:avLst/>
          </a:prstGeom>
          <a:ln>
            <a:solidFill>
              <a:srgbClr val="FFC000"/>
            </a:solidFill>
          </a:ln>
        </p:spPr>
        <p:txBody>
          <a:bodyPr>
            <a:spAutoFit/>
          </a:bodyPr>
          <a:lstStyle/>
          <a:p>
            <a:pPr algn="just">
              <a:spcAft>
                <a:spcPts val="0"/>
              </a:spcAft>
            </a:pPr>
            <a:r>
              <a:rPr lang="en-GB" sz="2800" b="1" dirty="0" smtClean="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Arial" panose="020B0604020202020204" pitchFamily="34" charset="0"/>
              </a:rPr>
              <a:t>Playtimes</a:t>
            </a:r>
            <a:r>
              <a:rPr lang="en-GB" sz="1600" dirty="0">
                <a:latin typeface="Berlin Sans FB" panose="020E0602020502020306" pitchFamily="34" charset="0"/>
                <a:ea typeface="Times New Roman" panose="02020603050405020304" pitchFamily="18" charset="0"/>
                <a:cs typeface="Arial" panose="020B0604020202020204" pitchFamily="34" charset="0"/>
              </a:rPr>
              <a:t> </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GB" sz="1600" dirty="0">
                <a:latin typeface="Berlin Sans FB" panose="020E0602020502020306" pitchFamily="34" charset="0"/>
                <a:ea typeface="Times New Roman" panose="02020603050405020304" pitchFamily="18" charset="0"/>
                <a:cs typeface="Arial" panose="020B0604020202020204" pitchFamily="34" charset="0"/>
              </a:rPr>
              <a:t>Morning break:	10.20am – 10.45am</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GB" sz="1600" dirty="0" smtClean="0">
                <a:latin typeface="Berlin Sans FB" panose="020E0602020502020306" pitchFamily="34" charset="0"/>
                <a:ea typeface="Times New Roman" panose="02020603050405020304" pitchFamily="18" charset="0"/>
                <a:cs typeface="Arial" panose="020B0604020202020204" pitchFamily="34" charset="0"/>
              </a:rPr>
              <a:t>Lunchtime: 12.15pm </a:t>
            </a:r>
            <a:r>
              <a:rPr lang="en-GB" sz="1600" dirty="0">
                <a:latin typeface="Berlin Sans FB" panose="020E0602020502020306" pitchFamily="34" charset="0"/>
                <a:ea typeface="Times New Roman" panose="02020603050405020304" pitchFamily="18" charset="0"/>
                <a:cs typeface="Arial" panose="020B0604020202020204" pitchFamily="34" charset="0"/>
              </a:rPr>
              <a:t>– 1.15pm</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descr="IMG_66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83000" cy="5562600"/>
          </a:xfrm>
          <a:prstGeom prst="rect">
            <a:avLst/>
          </a:prstGeom>
          <a:ln w="38100">
            <a:noFill/>
          </a:ln>
          <a:effectLst>
            <a:outerShdw blurRad="292100" dist="139700" dir="2700000" algn="tl" rotWithShape="0">
              <a:srgbClr val="333333">
                <a:alpha val="65000"/>
              </a:srgbClr>
            </a:outerShdw>
          </a:effectLst>
        </p:spPr>
      </p:pic>
      <p:sp>
        <p:nvSpPr>
          <p:cNvPr id="4" name="Rectangle 3"/>
          <p:cNvSpPr/>
          <p:nvPr/>
        </p:nvSpPr>
        <p:spPr>
          <a:xfrm>
            <a:off x="3896895" y="198014"/>
            <a:ext cx="2654300" cy="10187404"/>
          </a:xfrm>
          <a:prstGeom prst="rect">
            <a:avLst/>
          </a:prstGeom>
        </p:spPr>
        <p:txBody>
          <a:bodyPr wrap="square">
            <a:spAutoFit/>
          </a:bodyPr>
          <a:lstStyle/>
          <a:p>
            <a:pPr algn="just">
              <a:spcAft>
                <a:spcPts val="0"/>
              </a:spcAft>
            </a:pPr>
            <a:r>
              <a:rPr lang="en-GB" sz="1600" b="1" dirty="0">
                <a:latin typeface="Berlin Sans FB" panose="020E0602020502020306" pitchFamily="34" charset="0"/>
                <a:ea typeface="Times New Roman" panose="02020603050405020304" pitchFamily="18" charset="0"/>
                <a:cs typeface="Arial" panose="020B0604020202020204" pitchFamily="34" charset="0"/>
              </a:rPr>
              <a:t>Playtimes</a:t>
            </a:r>
            <a:r>
              <a:rPr lang="en-GB" sz="1600" dirty="0">
                <a:latin typeface="Berlin Sans FB" panose="020E0602020502020306" pitchFamily="34" charset="0"/>
                <a:ea typeface="Times New Roman" panose="02020603050405020304" pitchFamily="18" charset="0"/>
                <a:cs typeface="Arial" panose="020B0604020202020204" pitchFamily="34" charset="0"/>
              </a:rPr>
              <a:t> are an important part of the children’s day at school, and an essential opportunity to exercise, develop social skills and learn how best to get along with each other. We are lucky enough to have plenty of outdoor space at Southway and try to use as much of it as possible during playtimes.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r>
              <a:rPr lang="en-GB" sz="1600" dirty="0">
                <a:latin typeface="Berlin Sans FB" panose="020E0602020502020306" pitchFamily="34" charset="0"/>
                <a:ea typeface="Times New Roman" panose="02020603050405020304" pitchFamily="18" charset="0"/>
                <a:cs typeface="Arial" panose="020B0604020202020204" pitchFamily="34" charset="0"/>
              </a:rPr>
              <a:t>We have two playgrounds, - the main one is used by everybody but the small playground at the front of the school is just for Years 3 and 4 to use. Both playgrounds have a tyre park and a range of play equipment for children to use. During the summer months, the children can spread out and play on the field as well. Children love to play amongst the mature trees, often collecting </a:t>
            </a:r>
            <a:r>
              <a:rPr lang="en-GB" sz="1600" dirty="0" smtClean="0">
                <a:latin typeface="Berlin Sans FB" panose="020E0602020502020306" pitchFamily="34" charset="0"/>
                <a:ea typeface="Times New Roman" panose="02020603050405020304" pitchFamily="18" charset="0"/>
                <a:cs typeface="Arial" panose="020B0604020202020204" pitchFamily="34" charset="0"/>
              </a:rPr>
              <a:t>acorns </a:t>
            </a:r>
            <a:r>
              <a:rPr lang="en-GB" sz="1600" dirty="0" smtClean="0">
                <a:latin typeface="Berlin Sans FB" panose="020E0602020502020306" pitchFamily="34" charset="0"/>
              </a:rPr>
              <a:t>and </a:t>
            </a:r>
            <a:r>
              <a:rPr lang="en-GB" sz="1600" dirty="0">
                <a:latin typeface="Berlin Sans FB" panose="020E0602020502020306" pitchFamily="34" charset="0"/>
              </a:rPr>
              <a:t>conkers, but the most popular item is the Adventure Playground, which is timetabled for different year groups through the week. The tyre parks and Adventure Playground were bought for the children by the Home School Association, following consultation with the children’s school council.  </a:t>
            </a:r>
          </a:p>
          <a:p>
            <a:r>
              <a:rPr lang="en-GB" sz="1600" dirty="0" smtClean="0">
                <a:latin typeface="Berlin Sans FB" panose="020E0602020502020306" pitchFamily="34" charset="0"/>
                <a:ea typeface="Times New Roman" panose="02020603050405020304" pitchFamily="18" charset="0"/>
                <a:cs typeface="Arial" panose="020B0604020202020204" pitchFamily="34" charset="0"/>
              </a:rPr>
              <a:t> </a:t>
            </a:r>
            <a:endParaRPr lang="en-GB" sz="1600" dirty="0"/>
          </a:p>
        </p:txBody>
      </p:sp>
      <p:sp>
        <p:nvSpPr>
          <p:cNvPr id="5" name="Rounded Rectangle 4"/>
          <p:cNvSpPr/>
          <p:nvPr/>
        </p:nvSpPr>
        <p:spPr>
          <a:xfrm>
            <a:off x="400050" y="5846430"/>
            <a:ext cx="3136900" cy="22777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i="1" dirty="0">
                <a:solidFill>
                  <a:schemeClr val="tx1"/>
                </a:solidFill>
                <a:latin typeface="Berlin Sans FB" panose="020E0602020502020306" pitchFamily="34" charset="0"/>
              </a:rPr>
              <a:t>Year 4 pupil</a:t>
            </a:r>
            <a:r>
              <a:rPr lang="en-GB" i="1" dirty="0">
                <a:solidFill>
                  <a:schemeClr val="tx1"/>
                </a:solidFill>
                <a:latin typeface="Berlin Sans FB" panose="020E0602020502020306" pitchFamily="34" charset="0"/>
              </a:rPr>
              <a:t> </a:t>
            </a:r>
            <a:endParaRPr lang="en-GB" i="1" dirty="0" smtClean="0">
              <a:solidFill>
                <a:schemeClr val="tx1"/>
              </a:solidFill>
              <a:latin typeface="Berlin Sans FB" panose="020E0602020502020306" pitchFamily="34" charset="0"/>
            </a:endParaRPr>
          </a:p>
          <a:p>
            <a:pPr algn="ctr"/>
            <a:r>
              <a:rPr lang="en-GB" i="1" dirty="0" smtClean="0">
                <a:solidFill>
                  <a:schemeClr val="tx1"/>
                </a:solidFill>
                <a:latin typeface="Berlin Sans FB" panose="020E0602020502020306" pitchFamily="34" charset="0"/>
              </a:rPr>
              <a:t>‘</a:t>
            </a:r>
            <a:r>
              <a:rPr lang="en-GB" i="1" dirty="0">
                <a:solidFill>
                  <a:schemeClr val="tx1"/>
                </a:solidFill>
                <a:latin typeface="Berlin Sans FB" panose="020E0602020502020306" pitchFamily="34" charset="0"/>
              </a:rPr>
              <a:t>The best thing about my school is everybody is kind and caring and if I get hurt somebody will bring me to an adult’</a:t>
            </a:r>
            <a:endParaRPr lang="en-GB" dirty="0">
              <a:solidFill>
                <a:schemeClr val="tx1"/>
              </a:solidFill>
              <a:latin typeface="Berlin Sans FB" panose="020E0602020502020306" pitchFamily="34" charset="0"/>
            </a:endParaRPr>
          </a:p>
          <a:p>
            <a:pPr algn="ctr"/>
            <a:r>
              <a:rPr lang="en-GB" b="1" i="1" dirty="0">
                <a:solidFill>
                  <a:schemeClr val="tx1"/>
                </a:solidFill>
                <a:latin typeface="Berlin Sans FB" panose="020E0602020502020306" pitchFamily="34" charset="0"/>
              </a:rPr>
              <a:t>Pupil Survey 2021</a:t>
            </a:r>
            <a:endParaRPr lang="en-GB" b="1"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2531014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9000">
              <a:schemeClr val="accent1">
                <a:lumMod val="5000"/>
                <a:lumOff val="95000"/>
              </a:schemeClr>
            </a:gs>
            <a:gs pos="100000">
              <a:schemeClr val="accent1">
                <a:lumMod val="45000"/>
                <a:lumOff val="5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8818768"/>
              </p:ext>
            </p:extLst>
          </p:nvPr>
        </p:nvGraphicFramePr>
        <p:xfrm>
          <a:off x="0" y="0"/>
          <a:ext cx="6858000" cy="3454952"/>
        </p:xfrm>
        <a:graphic>
          <a:graphicData uri="http://schemas.openxmlformats.org/drawingml/2006/table">
            <a:tbl>
              <a:tblPr firstRow="1" firstCol="1" bandRow="1">
                <a:tableStyleId>{125E5076-3810-47DD-B79F-674D7AD40C01}</a:tableStyleId>
              </a:tblPr>
              <a:tblGrid>
                <a:gridCol w="2946400">
                  <a:extLst>
                    <a:ext uri="{9D8B030D-6E8A-4147-A177-3AD203B41FA5}">
                      <a16:colId xmlns:a16="http://schemas.microsoft.com/office/drawing/2014/main" val="2468510541"/>
                    </a:ext>
                  </a:extLst>
                </a:gridCol>
                <a:gridCol w="3911600">
                  <a:extLst>
                    <a:ext uri="{9D8B030D-6E8A-4147-A177-3AD203B41FA5}">
                      <a16:colId xmlns:a16="http://schemas.microsoft.com/office/drawing/2014/main" val="1151220301"/>
                    </a:ext>
                  </a:extLst>
                </a:gridCol>
              </a:tblGrid>
              <a:tr h="312882">
                <a:tc>
                  <a:txBody>
                    <a:bodyPr/>
                    <a:lstStyle/>
                    <a:p>
                      <a:pPr algn="l">
                        <a:lnSpc>
                          <a:spcPct val="107000"/>
                        </a:lnSpc>
                        <a:spcAft>
                          <a:spcPts val="0"/>
                        </a:spcAft>
                      </a:pPr>
                      <a:r>
                        <a:rPr lang="en-GB" sz="2000" dirty="0">
                          <a:effectLst/>
                          <a:latin typeface="Berlin Sans FB" panose="020E0602020502020306" pitchFamily="34" charset="0"/>
                        </a:rPr>
                        <a:t>We have the right to…</a:t>
                      </a:r>
                      <a:endParaRPr lang="en-GB" sz="120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tc>
                  <a:txBody>
                    <a:bodyPr/>
                    <a:lstStyle/>
                    <a:p>
                      <a:pPr algn="l">
                        <a:lnSpc>
                          <a:spcPct val="107000"/>
                        </a:lnSpc>
                        <a:spcAft>
                          <a:spcPts val="0"/>
                        </a:spcAft>
                      </a:pPr>
                      <a:r>
                        <a:rPr lang="en-GB" sz="2000" dirty="0">
                          <a:effectLst/>
                          <a:latin typeface="Berlin Sans FB" panose="020E0602020502020306" pitchFamily="34" charset="0"/>
                        </a:rPr>
                        <a:t>We have the responsibility…</a:t>
                      </a:r>
                      <a:endParaRPr lang="en-GB" sz="120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extLst>
                  <a:ext uri="{0D108BD9-81ED-4DB2-BD59-A6C34878D82A}">
                    <a16:rowId xmlns:a16="http://schemas.microsoft.com/office/drawing/2014/main" val="197725714"/>
                  </a:ext>
                </a:extLst>
              </a:tr>
              <a:tr h="312882">
                <a:tc>
                  <a:txBody>
                    <a:bodyPr/>
                    <a:lstStyle/>
                    <a:p>
                      <a:pPr algn="l">
                        <a:lnSpc>
                          <a:spcPct val="107000"/>
                        </a:lnSpc>
                        <a:spcAft>
                          <a:spcPts val="0"/>
                        </a:spcAft>
                      </a:pPr>
                      <a:r>
                        <a:rPr lang="en-GB" sz="1500" dirty="0">
                          <a:effectLst>
                            <a:outerShdw blurRad="38100" dist="38100" dir="2700000" algn="tl">
                              <a:srgbClr val="000000">
                                <a:alpha val="43137"/>
                              </a:srgbClr>
                            </a:outerShdw>
                          </a:effectLst>
                          <a:latin typeface="Berlin Sans FB" panose="020E0602020502020306" pitchFamily="34" charset="0"/>
                        </a:rPr>
                        <a:t>Be looked after and kept safe</a:t>
                      </a:r>
                      <a:endParaRPr lang="en-GB" sz="10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tc>
                  <a:txBody>
                    <a:bodyPr/>
                    <a:lstStyle/>
                    <a:p>
                      <a:pPr algn="l">
                        <a:lnSpc>
                          <a:spcPct val="107000"/>
                        </a:lnSpc>
                        <a:spcAft>
                          <a:spcPts val="0"/>
                        </a:spcAft>
                      </a:pPr>
                      <a:r>
                        <a:rPr lang="en-GB" sz="1500" dirty="0">
                          <a:effectLst>
                            <a:outerShdw blurRad="38100" dist="38100" dir="2700000" algn="tl">
                              <a:srgbClr val="000000">
                                <a:alpha val="43137"/>
                              </a:srgbClr>
                            </a:outerShdw>
                          </a:effectLst>
                          <a:latin typeface="Berlin Sans FB" panose="020E0602020502020306" pitchFamily="34" charset="0"/>
                        </a:rPr>
                        <a:t>Looking after ourselves and others</a:t>
                      </a:r>
                      <a:endParaRPr lang="en-GB" sz="10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extLst>
                  <a:ext uri="{0D108BD9-81ED-4DB2-BD59-A6C34878D82A}">
                    <a16:rowId xmlns:a16="http://schemas.microsoft.com/office/drawing/2014/main" val="993525893"/>
                  </a:ext>
                </a:extLst>
              </a:tr>
              <a:tr h="625763">
                <a:tc>
                  <a:txBody>
                    <a:bodyPr/>
                    <a:lstStyle/>
                    <a:p>
                      <a:pPr algn="l">
                        <a:lnSpc>
                          <a:spcPct val="107000"/>
                        </a:lnSpc>
                        <a:spcAft>
                          <a:spcPts val="0"/>
                        </a:spcAft>
                      </a:pPr>
                      <a:r>
                        <a:rPr lang="en-GB" sz="1500">
                          <a:effectLst>
                            <a:outerShdw blurRad="38100" dist="38100" dir="2700000" algn="tl">
                              <a:srgbClr val="000000">
                                <a:alpha val="43137"/>
                              </a:srgbClr>
                            </a:outerShdw>
                          </a:effectLst>
                          <a:latin typeface="Berlin Sans FB" panose="020E0602020502020306" pitchFamily="34" charset="0"/>
                        </a:rPr>
                        <a:t>Learn and achieve together</a:t>
                      </a:r>
                      <a:endParaRPr lang="en-GB" sz="100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tc>
                  <a:txBody>
                    <a:bodyPr/>
                    <a:lstStyle/>
                    <a:p>
                      <a:pPr algn="l">
                        <a:lnSpc>
                          <a:spcPct val="107000"/>
                        </a:lnSpc>
                        <a:spcAft>
                          <a:spcPts val="0"/>
                        </a:spcAft>
                      </a:pPr>
                      <a:r>
                        <a:rPr lang="en-GB" sz="1500">
                          <a:effectLst>
                            <a:outerShdw blurRad="38100" dist="38100" dir="2700000" algn="tl">
                              <a:srgbClr val="000000">
                                <a:alpha val="43137"/>
                              </a:srgbClr>
                            </a:outerShdw>
                          </a:effectLst>
                          <a:latin typeface="Berlin Sans FB" panose="020E0602020502020306" pitchFamily="34" charset="0"/>
                        </a:rPr>
                        <a:t>Staying focused , doing our best; challenging ourselves</a:t>
                      </a:r>
                      <a:endParaRPr lang="en-GB" sz="100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extLst>
                  <a:ext uri="{0D108BD9-81ED-4DB2-BD59-A6C34878D82A}">
                    <a16:rowId xmlns:a16="http://schemas.microsoft.com/office/drawing/2014/main" val="1129962692"/>
                  </a:ext>
                </a:extLst>
              </a:tr>
              <a:tr h="625763">
                <a:tc>
                  <a:txBody>
                    <a:bodyPr/>
                    <a:lstStyle/>
                    <a:p>
                      <a:pPr algn="l">
                        <a:lnSpc>
                          <a:spcPct val="107000"/>
                        </a:lnSpc>
                        <a:spcAft>
                          <a:spcPts val="0"/>
                        </a:spcAft>
                      </a:pPr>
                      <a:r>
                        <a:rPr lang="en-GB" sz="1500">
                          <a:effectLst>
                            <a:outerShdw blurRad="38100" dist="38100" dir="2700000" algn="tl">
                              <a:srgbClr val="000000">
                                <a:alpha val="43137"/>
                              </a:srgbClr>
                            </a:outerShdw>
                          </a:effectLst>
                          <a:latin typeface="Berlin Sans FB" panose="020E0602020502020306" pitchFamily="34" charset="0"/>
                        </a:rPr>
                        <a:t>Be treated equally</a:t>
                      </a:r>
                      <a:endParaRPr lang="en-GB" sz="100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tc>
                  <a:txBody>
                    <a:bodyPr/>
                    <a:lstStyle/>
                    <a:p>
                      <a:pPr algn="l">
                        <a:lnSpc>
                          <a:spcPct val="107000"/>
                        </a:lnSpc>
                        <a:spcAft>
                          <a:spcPts val="0"/>
                        </a:spcAft>
                      </a:pPr>
                      <a:r>
                        <a:rPr lang="en-GB" sz="1500" dirty="0">
                          <a:effectLst>
                            <a:outerShdw blurRad="38100" dist="38100" dir="2700000" algn="tl">
                              <a:srgbClr val="000000">
                                <a:alpha val="43137"/>
                              </a:srgbClr>
                            </a:outerShdw>
                          </a:effectLst>
                          <a:latin typeface="Berlin Sans FB" panose="020E0602020502020306" pitchFamily="34" charset="0"/>
                        </a:rPr>
                        <a:t>Treating others the way we would like to be treated</a:t>
                      </a:r>
                      <a:endParaRPr lang="en-GB" sz="10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extLst>
                  <a:ext uri="{0D108BD9-81ED-4DB2-BD59-A6C34878D82A}">
                    <a16:rowId xmlns:a16="http://schemas.microsoft.com/office/drawing/2014/main" val="2327169986"/>
                  </a:ext>
                </a:extLst>
              </a:tr>
              <a:tr h="625763">
                <a:tc>
                  <a:txBody>
                    <a:bodyPr/>
                    <a:lstStyle/>
                    <a:p>
                      <a:pPr algn="l">
                        <a:lnSpc>
                          <a:spcPct val="107000"/>
                        </a:lnSpc>
                        <a:spcAft>
                          <a:spcPts val="0"/>
                        </a:spcAft>
                      </a:pPr>
                      <a:r>
                        <a:rPr lang="en-GB" sz="1500">
                          <a:effectLst>
                            <a:outerShdw blurRad="38100" dist="38100" dir="2700000" algn="tl">
                              <a:srgbClr val="000000">
                                <a:alpha val="43137"/>
                              </a:srgbClr>
                            </a:outerShdw>
                          </a:effectLst>
                          <a:latin typeface="Berlin Sans FB" panose="020E0602020502020306" pitchFamily="34" charset="0"/>
                        </a:rPr>
                        <a:t>Relax and play</a:t>
                      </a:r>
                      <a:endParaRPr lang="en-GB" sz="100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tc>
                  <a:txBody>
                    <a:bodyPr/>
                    <a:lstStyle/>
                    <a:p>
                      <a:pPr algn="l">
                        <a:lnSpc>
                          <a:spcPct val="107000"/>
                        </a:lnSpc>
                        <a:spcAft>
                          <a:spcPts val="0"/>
                        </a:spcAft>
                      </a:pPr>
                      <a:r>
                        <a:rPr lang="en-GB" sz="1500" dirty="0">
                          <a:effectLst>
                            <a:outerShdw blurRad="38100" dist="38100" dir="2700000" algn="tl">
                              <a:srgbClr val="000000">
                                <a:alpha val="43137"/>
                              </a:srgbClr>
                            </a:outerShdw>
                          </a:effectLst>
                          <a:latin typeface="Berlin Sans FB" panose="020E0602020502020306" pitchFamily="34" charset="0"/>
                        </a:rPr>
                        <a:t>Playing fairly, showing equal respect</a:t>
                      </a:r>
                      <a:endParaRPr lang="en-GB" sz="10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extLst>
                  <a:ext uri="{0D108BD9-81ED-4DB2-BD59-A6C34878D82A}">
                    <a16:rowId xmlns:a16="http://schemas.microsoft.com/office/drawing/2014/main" val="1168619240"/>
                  </a:ext>
                </a:extLst>
              </a:tr>
              <a:tr h="625763">
                <a:tc>
                  <a:txBody>
                    <a:bodyPr/>
                    <a:lstStyle/>
                    <a:p>
                      <a:pPr algn="l">
                        <a:lnSpc>
                          <a:spcPct val="107000"/>
                        </a:lnSpc>
                        <a:spcAft>
                          <a:spcPts val="0"/>
                        </a:spcAft>
                      </a:pPr>
                      <a:r>
                        <a:rPr lang="en-GB" sz="1500" dirty="0">
                          <a:effectLst>
                            <a:outerShdw blurRad="38100" dist="38100" dir="2700000" algn="tl">
                              <a:srgbClr val="000000">
                                <a:alpha val="43137"/>
                              </a:srgbClr>
                            </a:outerShdw>
                          </a:effectLst>
                          <a:latin typeface="Berlin Sans FB" panose="020E0602020502020306" pitchFamily="34" charset="0"/>
                        </a:rPr>
                        <a:t>A clean and tidy environment</a:t>
                      </a:r>
                      <a:endParaRPr lang="en-GB" sz="10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tc>
                  <a:txBody>
                    <a:bodyPr/>
                    <a:lstStyle/>
                    <a:p>
                      <a:pPr algn="l">
                        <a:lnSpc>
                          <a:spcPct val="107000"/>
                        </a:lnSpc>
                        <a:spcAft>
                          <a:spcPts val="0"/>
                        </a:spcAft>
                      </a:pPr>
                      <a:r>
                        <a:rPr lang="en-GB" sz="1500" dirty="0">
                          <a:effectLst>
                            <a:outerShdw blurRad="38100" dist="38100" dir="2700000" algn="tl">
                              <a:srgbClr val="000000">
                                <a:alpha val="43137"/>
                              </a:srgbClr>
                            </a:outerShdw>
                          </a:effectLst>
                          <a:latin typeface="Berlin Sans FB" panose="020E0602020502020306" pitchFamily="34" charset="0"/>
                        </a:rPr>
                        <a:t>Looking after our school grounds and equipment carefully</a:t>
                      </a:r>
                      <a:endParaRPr lang="en-GB" sz="10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extLst>
                  <a:ext uri="{0D108BD9-81ED-4DB2-BD59-A6C34878D82A}">
                    <a16:rowId xmlns:a16="http://schemas.microsoft.com/office/drawing/2014/main" val="1903743690"/>
                  </a:ext>
                </a:extLst>
              </a:tr>
              <a:tr h="312882">
                <a:tc>
                  <a:txBody>
                    <a:bodyPr/>
                    <a:lstStyle/>
                    <a:p>
                      <a:pPr algn="l">
                        <a:lnSpc>
                          <a:spcPct val="107000"/>
                        </a:lnSpc>
                        <a:spcAft>
                          <a:spcPts val="0"/>
                        </a:spcAft>
                      </a:pPr>
                      <a:r>
                        <a:rPr lang="en-GB" sz="1500" dirty="0">
                          <a:effectLst>
                            <a:outerShdw blurRad="38100" dist="38100" dir="2700000" algn="tl">
                              <a:srgbClr val="000000">
                                <a:alpha val="43137"/>
                              </a:srgbClr>
                            </a:outerShdw>
                          </a:effectLst>
                          <a:latin typeface="Berlin Sans FB" panose="020E0602020502020306" pitchFamily="34" charset="0"/>
                        </a:rPr>
                        <a:t>Be heard</a:t>
                      </a:r>
                      <a:endParaRPr lang="en-GB" sz="10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tc>
                  <a:txBody>
                    <a:bodyPr/>
                    <a:lstStyle/>
                    <a:p>
                      <a:pPr algn="l">
                        <a:lnSpc>
                          <a:spcPct val="107000"/>
                        </a:lnSpc>
                        <a:spcAft>
                          <a:spcPts val="0"/>
                        </a:spcAft>
                      </a:pPr>
                      <a:r>
                        <a:rPr lang="en-GB" sz="1500" dirty="0">
                          <a:effectLst>
                            <a:outerShdw blurRad="38100" dist="38100" dir="2700000" algn="tl">
                              <a:srgbClr val="000000">
                                <a:alpha val="43137"/>
                              </a:srgbClr>
                            </a:outerShdw>
                          </a:effectLst>
                          <a:latin typeface="Berlin Sans FB" panose="020E0602020502020306" pitchFamily="34" charset="0"/>
                        </a:rPr>
                        <a:t>By listening to everyone’s views</a:t>
                      </a:r>
                      <a:endParaRPr lang="en-GB" sz="10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6295" marR="66295" marT="0" marB="0"/>
                </a:tc>
                <a:extLst>
                  <a:ext uri="{0D108BD9-81ED-4DB2-BD59-A6C34878D82A}">
                    <a16:rowId xmlns:a16="http://schemas.microsoft.com/office/drawing/2014/main" val="106425869"/>
                  </a:ext>
                </a:extLst>
              </a:tr>
            </a:tbl>
          </a:graphicData>
        </a:graphic>
      </p:graphicFrame>
      <p:sp>
        <p:nvSpPr>
          <p:cNvPr id="3" name="Rectangle 2"/>
          <p:cNvSpPr/>
          <p:nvPr/>
        </p:nvSpPr>
        <p:spPr>
          <a:xfrm>
            <a:off x="355600" y="3521839"/>
            <a:ext cx="6146800" cy="954107"/>
          </a:xfrm>
          <a:prstGeom prst="rect">
            <a:avLst/>
          </a:prstGeom>
        </p:spPr>
        <p:txBody>
          <a:bodyPr wrap="square">
            <a:spAutoFit/>
          </a:bodyPr>
          <a:lstStyle/>
          <a:p>
            <a:pPr algn="just">
              <a:spcAft>
                <a:spcPts val="0"/>
              </a:spcAf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Children behave well at Southway and we expect and encourage them to take responsibility for what they do. Classes agree their class charters rules at the beginning of the year, underpinned by Southway Sun and Stars charter agreed as part of our </a:t>
            </a:r>
            <a:r>
              <a:rPr lang="en-GB" sz="1400" i="1" dirty="0">
                <a:latin typeface="Berlin Sans FB" panose="020E0602020502020306" pitchFamily="34" charset="0"/>
                <a:ea typeface="Times New Roman" panose="02020603050405020304" pitchFamily="18" charset="0"/>
                <a:cs typeface="Times New Roman" panose="02020603050405020304" pitchFamily="18" charset="0"/>
              </a:rPr>
              <a:t>Rights Respecting Schools</a:t>
            </a:r>
            <a:r>
              <a:rPr lang="en-GB" sz="1400" dirty="0">
                <a:latin typeface="Berlin Sans FB" panose="020E0602020502020306" pitchFamily="34" charset="0"/>
                <a:ea typeface="Times New Roman" panose="02020603050405020304" pitchFamily="18" charset="0"/>
                <a:cs typeface="Times New Roman" panose="02020603050405020304" pitchFamily="18" charset="0"/>
              </a:rPr>
              <a:t> </a:t>
            </a:r>
            <a:r>
              <a:rPr lang="en-GB" sz="1400" dirty="0" smtClean="0">
                <a:latin typeface="Berlin Sans FB" panose="020E0602020502020306" pitchFamily="34" charset="0"/>
                <a:ea typeface="Times New Roman" panose="02020603050405020304" pitchFamily="18" charset="0"/>
                <a:cs typeface="Times New Roman" panose="02020603050405020304" pitchFamily="18" charset="0"/>
              </a:rPr>
              <a:t>ethos.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55600" y="4556087"/>
            <a:ext cx="3429000" cy="3539430"/>
          </a:xfrm>
          <a:prstGeom prst="rect">
            <a:avLst/>
          </a:prstGeom>
        </p:spPr>
        <p:txBody>
          <a:bodyPr>
            <a:spAutoFit/>
          </a:bodyPr>
          <a:lstStyle/>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We believe that children respond best to praise and positive behaviour management techniques, and reward good behaviour in a number of ways. House points are always popular rewards, but so also is our weekly commendation assembly, in which good learning, effort, attitudes or behaviour are recognised and written in the commendation book, standing in the entrance foyer. At the end of each term we hold a special Teachers’ ‘Golden Awards’ assembly, during which children’s efforts over the preceding term are celebrated. Parents/carers of these children are notified in confidence in advance, so they can share their children’s successes.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ounded Rectangle 4"/>
          <p:cNvSpPr/>
          <p:nvPr/>
        </p:nvSpPr>
        <p:spPr>
          <a:xfrm>
            <a:off x="4051300" y="4466089"/>
            <a:ext cx="2336800" cy="332165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6" name="Rectangle 5"/>
          <p:cNvSpPr/>
          <p:nvPr/>
        </p:nvSpPr>
        <p:spPr>
          <a:xfrm>
            <a:off x="4152900" y="4556087"/>
            <a:ext cx="2133600" cy="3231654"/>
          </a:xfrm>
          <a:prstGeom prst="rect">
            <a:avLst/>
          </a:prstGeom>
        </p:spPr>
        <p:txBody>
          <a:bodyPr wrap="square">
            <a:spAutoFit/>
          </a:bodyPr>
          <a:lstStyle/>
          <a:p>
            <a:pPr algn="ctr">
              <a:spcAft>
                <a:spcPts val="0"/>
              </a:spcAft>
            </a:pPr>
            <a:r>
              <a:rPr lang="en-GB" sz="2000" i="1"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a:t>
            </a:r>
            <a:r>
              <a:rPr lang="en-GB" sz="1600" i="1"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Pupils’ attitudes to learning are superb. In lessons, there is no </a:t>
            </a:r>
            <a:r>
              <a:rPr lang="en-GB" sz="1600" i="1" dirty="0" smtClean="0">
                <a:solidFill>
                  <a:srgbClr val="000000"/>
                </a:solidFill>
                <a:latin typeface="Berlin Sans FB" panose="020E0602020502020306" pitchFamily="34" charset="0"/>
                <a:ea typeface="Times New Roman" panose="02020603050405020304" pitchFamily="18" charset="0"/>
                <a:cs typeface="Arial" panose="020B0604020202020204" pitchFamily="34" charset="0"/>
              </a:rPr>
              <a:t>question                           </a:t>
            </a:r>
            <a:r>
              <a:rPr lang="en-GB" sz="1600" i="1"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about them drifting </a:t>
            </a:r>
            <a:r>
              <a:rPr lang="en-GB" sz="1600" i="1" dirty="0" smtClean="0">
                <a:solidFill>
                  <a:srgbClr val="000000"/>
                </a:solidFill>
                <a:latin typeface="Berlin Sans FB" panose="020E0602020502020306" pitchFamily="34" charset="0"/>
                <a:ea typeface="Times New Roman" panose="02020603050405020304" pitchFamily="18" charset="0"/>
                <a:cs typeface="Arial" panose="020B0604020202020204" pitchFamily="34" charset="0"/>
              </a:rPr>
              <a:t>                      off-task or </a:t>
            </a:r>
            <a:r>
              <a:rPr lang="en-GB" sz="1600" i="1"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being inattentive. Disruptive or discourteous behaviour would be unthinkable.’</a:t>
            </a:r>
            <a:endParaRPr lang="en-GB" sz="1600" dirty="0">
              <a:solidFill>
                <a:srgbClr val="000000"/>
              </a:solidFill>
              <a:latin typeface="Berlin Sans FB" panose="020E0602020502020306" pitchFamily="34" charset="0"/>
              <a:ea typeface="Times New Roman" panose="02020603050405020304" pitchFamily="18" charset="0"/>
              <a:cs typeface="Wingdings" panose="05000000000000000000" pitchFamily="2" charset="2"/>
            </a:endParaRPr>
          </a:p>
          <a:p>
            <a:pPr algn="ctr">
              <a:spcAft>
                <a:spcPts val="0"/>
              </a:spcAft>
            </a:pPr>
            <a:r>
              <a:rPr lang="en-GB" b="1" dirty="0" smtClean="0">
                <a:solidFill>
                  <a:srgbClr val="000000"/>
                </a:solidFill>
                <a:latin typeface="Berlin Sans FB" panose="020E0602020502020306" pitchFamily="34" charset="0"/>
                <a:ea typeface="Times New Roman" panose="02020603050405020304" pitchFamily="18" charset="0"/>
                <a:cs typeface="Arial" panose="020B0604020202020204" pitchFamily="34" charset="0"/>
              </a:rPr>
              <a:t>Ofsted </a:t>
            </a:r>
          </a:p>
          <a:p>
            <a:pPr algn="ctr">
              <a:spcAft>
                <a:spcPts val="0"/>
              </a:spcAft>
            </a:pPr>
            <a:r>
              <a:rPr lang="en-GB" b="1" dirty="0" smtClean="0">
                <a:solidFill>
                  <a:srgbClr val="000000"/>
                </a:solidFill>
                <a:latin typeface="Berlin Sans FB" panose="020E0602020502020306" pitchFamily="34" charset="0"/>
                <a:ea typeface="Times New Roman" panose="02020603050405020304" pitchFamily="18" charset="0"/>
                <a:cs typeface="Arial" panose="020B0604020202020204" pitchFamily="34" charset="0"/>
              </a:rPr>
              <a:t>July </a:t>
            </a:r>
            <a:r>
              <a:rPr lang="en-GB" b="1"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2019 </a:t>
            </a:r>
            <a:endParaRPr lang="en-GB" sz="1600" dirty="0">
              <a:solidFill>
                <a:srgbClr val="000000"/>
              </a:solidFill>
              <a:latin typeface="Berlin Sans FB" panose="020E0602020502020306" pitchFamily="34" charset="0"/>
              <a:ea typeface="Times New Roman" panose="02020603050405020304" pitchFamily="18" charset="0"/>
              <a:cs typeface="Wingdings" panose="05000000000000000000" pitchFamily="2" charset="2"/>
            </a:endParaRPr>
          </a:p>
        </p:txBody>
      </p:sp>
      <p:sp>
        <p:nvSpPr>
          <p:cNvPr id="7" name="Text Box 43"/>
          <p:cNvSpPr txBox="1">
            <a:spLocks noChangeArrowheads="1"/>
          </p:cNvSpPr>
          <p:nvPr/>
        </p:nvSpPr>
        <p:spPr bwMode="auto">
          <a:xfrm>
            <a:off x="469900" y="8175658"/>
            <a:ext cx="5918200" cy="1419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spcAft>
                <a:spcPts val="0"/>
              </a:spcAft>
            </a:pPr>
            <a:r>
              <a:rPr lang="en-US" sz="1600" b="1" dirty="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Safeguarding</a:t>
            </a:r>
            <a:endParaRPr lang="en-GB" sz="105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spcAft>
                <a:spcPts val="0"/>
              </a:spcAft>
            </a:pPr>
            <a:r>
              <a:rPr lang="en-US" sz="1050" b="1" u="none" strike="noStrike" dirty="0">
                <a:effectLst/>
                <a:latin typeface="Berlin Sans FB" panose="020E0602020502020306" pitchFamily="34" charset="0"/>
                <a:ea typeface="Times New Roman" panose="02020603050405020304" pitchFamily="18" charset="0"/>
              </a:rPr>
              <a:t> </a:t>
            </a:r>
            <a:r>
              <a:rPr lang="en-US" sz="1100" dirty="0" smtClean="0">
                <a:effectLst/>
                <a:latin typeface="Berlin Sans FB" panose="020E0602020502020306" pitchFamily="34" charset="0"/>
                <a:ea typeface="Times New Roman" panose="02020603050405020304" pitchFamily="18" charset="0"/>
              </a:rPr>
              <a:t>Southway </a:t>
            </a:r>
            <a:r>
              <a:rPr lang="en-US" sz="1100" dirty="0">
                <a:effectLst/>
                <a:latin typeface="Berlin Sans FB" panose="020E0602020502020306" pitchFamily="34" charset="0"/>
                <a:ea typeface="Times New Roman" panose="02020603050405020304" pitchFamily="18" charset="0"/>
              </a:rPr>
              <a:t>Junior School is committed to ensuring that children are safe and that their well-being is promoted at all times. Safeguarding systems and procedures are in place to ensure that concerns are investigated and appropriate action, usually involving other agencies and services is taken. Parents and carers are encouraged to join with our staff, pupils and governors to ensure that all concerns are passed on confidentially to a senior member of staff. The school has a duty of care and will make referrals to other agencies where necessary. </a:t>
            </a:r>
            <a:endParaRPr lang="en-GB" sz="105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405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rot="5400000">
            <a:off x="2482849" y="5530851"/>
            <a:ext cx="5016502" cy="3733800"/>
          </a:xfrm>
          <a:prstGeom prst="rect">
            <a:avLst/>
          </a:prstGeom>
          <a:ln w="38100">
            <a:noFill/>
          </a:ln>
          <a:effectLst>
            <a:outerShdw blurRad="292100" dist="139700" dir="2700000" algn="tl" rotWithShape="0">
              <a:srgbClr val="333333">
                <a:alpha val="65000"/>
              </a:srgbClr>
            </a:outerShdw>
          </a:effectLst>
        </p:spPr>
      </p:pic>
      <p:sp>
        <p:nvSpPr>
          <p:cNvPr id="4" name="Rectangle 3"/>
          <p:cNvSpPr/>
          <p:nvPr/>
        </p:nvSpPr>
        <p:spPr>
          <a:xfrm>
            <a:off x="2681104" y="318071"/>
            <a:ext cx="4111992" cy="830997"/>
          </a:xfrm>
          <a:prstGeom prst="rect">
            <a:avLst/>
          </a:prstGeom>
        </p:spPr>
        <p:txBody>
          <a:bodyPr wrap="square">
            <a:spAutoFit/>
          </a:bodyPr>
          <a:lstStyle/>
          <a:p>
            <a:r>
              <a:rPr lang="en-GB" sz="1600" dirty="0">
                <a:latin typeface="Berlin Sans FB" panose="020E0602020502020306" pitchFamily="34" charset="0"/>
                <a:ea typeface="Times New Roman" panose="02020603050405020304" pitchFamily="18" charset="0"/>
                <a:cs typeface="Times New Roman" panose="02020603050405020304" pitchFamily="18" charset="0"/>
              </a:rPr>
              <a:t>At Southway we encourage children to wear school uniform to show they are a proud part of our school </a:t>
            </a:r>
            <a:r>
              <a:rPr lang="en-GB" sz="1600" dirty="0" smtClean="0">
                <a:latin typeface="Berlin Sans FB" panose="020E0602020502020306" pitchFamily="34" charset="0"/>
                <a:ea typeface="Times New Roman" panose="02020603050405020304" pitchFamily="18" charset="0"/>
                <a:cs typeface="Times New Roman" panose="02020603050405020304" pitchFamily="18" charset="0"/>
              </a:rPr>
              <a:t>community.</a:t>
            </a:r>
            <a:endParaRPr lang="en-GB" sz="1600" dirty="0"/>
          </a:p>
        </p:txBody>
      </p:sp>
      <p:sp>
        <p:nvSpPr>
          <p:cNvPr id="5" name="TextBox 4"/>
          <p:cNvSpPr txBox="1"/>
          <p:nvPr/>
        </p:nvSpPr>
        <p:spPr>
          <a:xfrm>
            <a:off x="0" y="1149068"/>
            <a:ext cx="6858000" cy="584775"/>
          </a:xfrm>
          <a:prstGeom prst="rect">
            <a:avLst/>
          </a:prstGeom>
          <a:solidFill>
            <a:schemeClr val="accent1">
              <a:lumMod val="75000"/>
            </a:schemeClr>
          </a:solidFill>
        </p:spPr>
        <p:txBody>
          <a:bodyPr wrap="square" rtlCol="0">
            <a:spAutoFit/>
          </a:bodyPr>
          <a:lstStyle/>
          <a:p>
            <a:pPr algn="just">
              <a:spcAft>
                <a:spcPts val="0"/>
              </a:spcAft>
              <a:tabLst>
                <a:tab pos="1714500" algn="l"/>
              </a:tabLst>
            </a:pPr>
            <a:r>
              <a:rPr lang="en-GB" sz="3200" b="1" dirty="0" smtClean="0">
                <a:solidFill>
                  <a:schemeClr val="bg1"/>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 School </a:t>
            </a:r>
            <a:r>
              <a:rPr lang="en-GB" sz="3200" b="1" dirty="0">
                <a:solidFill>
                  <a:schemeClr val="bg1"/>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uniform</a:t>
            </a:r>
            <a:r>
              <a:rPr lang="en-GB" sz="2400" dirty="0">
                <a:solidFill>
                  <a:schemeClr val="bg1"/>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 </a:t>
            </a:r>
            <a:endParaRPr lang="en-GB" sz="1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41300" y="1852140"/>
            <a:ext cx="2971800" cy="1877437"/>
          </a:xfrm>
          <a:prstGeom prst="rect">
            <a:avLst/>
          </a:prstGeom>
        </p:spPr>
        <p:txBody>
          <a:bodyPr wrap="square">
            <a:spAutoFit/>
          </a:bodyPr>
          <a:lstStyle/>
          <a:p>
            <a:pPr>
              <a:spcAft>
                <a:spcPts val="0"/>
              </a:spcAft>
              <a:tabLst>
                <a:tab pos="1714500" algn="l"/>
              </a:tabLst>
            </a:pPr>
            <a:r>
              <a:rPr lang="en-GB" b="1" u="sng"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Boys</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White polo-shirt / white shirt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Navy blue sweatshirt with logo</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Dark grey/black trousers or shorts</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Navy fleece with logo (optional)</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Black ‘leather look’ shoes</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Black/grey/navy/white socks (no patterns or logos)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124200" y="1852140"/>
            <a:ext cx="3454400" cy="2739211"/>
          </a:xfrm>
          <a:prstGeom prst="rect">
            <a:avLst/>
          </a:prstGeom>
        </p:spPr>
        <p:txBody>
          <a:bodyPr wrap="square">
            <a:spAutoFit/>
          </a:bodyPr>
          <a:lstStyle/>
          <a:p>
            <a:pPr>
              <a:spcAft>
                <a:spcPts val="0"/>
              </a:spcAft>
              <a:tabLst>
                <a:tab pos="1714500" algn="l"/>
              </a:tabLst>
            </a:pPr>
            <a:r>
              <a:rPr lang="en-GB" b="1" u="sng"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Girls</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White polo shirt / white blouse</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Navy blue sweatshirt / cardigan with logo</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Dark grey/navy/black skirt or school style trousers</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Blue &amp; white striped or checked summer dress</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Navy fleece with logo (optional)</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1714500" algn="l"/>
              </a:tabLs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Black ‘leather look’ – no heels or backless sandals please</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r>
              <a:rPr lang="en-GB" sz="1400" dirty="0">
                <a:latin typeface="Berlin Sans FB" panose="020E0602020502020306" pitchFamily="34" charset="0"/>
                <a:ea typeface="Times New Roman" panose="02020603050405020304" pitchFamily="18" charset="0"/>
                <a:cs typeface="Times New Roman" panose="02020603050405020304" pitchFamily="18" charset="0"/>
              </a:rPr>
              <a:t>Black/grey/navy/white socks or tights (no patterns or logos</a:t>
            </a:r>
            <a:endParaRPr lang="en-GB" sz="1400" dirty="0"/>
          </a:p>
        </p:txBody>
      </p:sp>
      <p:sp>
        <p:nvSpPr>
          <p:cNvPr id="8" name="Rectangle 7"/>
          <p:cNvSpPr/>
          <p:nvPr/>
        </p:nvSpPr>
        <p:spPr>
          <a:xfrm>
            <a:off x="241300" y="3729577"/>
            <a:ext cx="2730500" cy="2954655"/>
          </a:xfrm>
          <a:prstGeom prst="rect">
            <a:avLst/>
          </a:prstGeom>
        </p:spPr>
        <p:txBody>
          <a:bodyPr wrap="square">
            <a:spAutoFit/>
          </a:bodyPr>
          <a:lstStyle/>
          <a:p>
            <a:pPr>
              <a:spcAft>
                <a:spcPts val="0"/>
              </a:spcAft>
            </a:pPr>
            <a:r>
              <a:rPr lang="en-GB" b="1" u="sng"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PE Uniform</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smtClean="0">
                <a:latin typeface="Berlin Sans FB" panose="020E0602020502020306" pitchFamily="34" charset="0"/>
                <a:ea typeface="Times New Roman" panose="02020603050405020304" pitchFamily="18" charset="0"/>
                <a:cs typeface="Times New Roman" panose="02020603050405020304" pitchFamily="18" charset="0"/>
              </a:rPr>
              <a:t>House colour </a:t>
            </a:r>
            <a:r>
              <a:rPr lang="en-GB" sz="1400" dirty="0">
                <a:latin typeface="Berlin Sans FB" panose="020E0602020502020306" pitchFamily="34" charset="0"/>
                <a:ea typeface="Times New Roman" panose="02020603050405020304" pitchFamily="18" charset="0"/>
                <a:cs typeface="Times New Roman" panose="02020603050405020304" pitchFamily="18" charset="0"/>
              </a:rPr>
              <a:t>T-shirt with school logo</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Royal blue shorts</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Sweatshirt</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Plimsolls or trainers are required for field or </a:t>
            </a:r>
            <a:r>
              <a:rPr lang="en-GB" sz="1400" dirty="0" smtClean="0">
                <a:latin typeface="Berlin Sans FB" panose="020E0602020502020306" pitchFamily="34" charset="0"/>
                <a:ea typeface="Times New Roman" panose="02020603050405020304" pitchFamily="18" charset="0"/>
                <a:cs typeface="Times New Roman" panose="02020603050405020304" pitchFamily="18" charset="0"/>
              </a:rPr>
              <a:t>playground </a:t>
            </a:r>
            <a:r>
              <a:rPr lang="en-GB" sz="1400" dirty="0">
                <a:latin typeface="Berlin Sans FB" panose="020E0602020502020306" pitchFamily="34" charset="0"/>
                <a:ea typeface="Times New Roman" panose="02020603050405020304" pitchFamily="18" charset="0"/>
                <a:cs typeface="Times New Roman" panose="02020603050405020304" pitchFamily="18" charset="0"/>
              </a:rPr>
              <a:t>games</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Track-suit for outdoor PE in cold weather </a:t>
            </a:r>
            <a:r>
              <a:rPr lang="en-GB" sz="1400" dirty="0" smtClean="0">
                <a:latin typeface="Berlin Sans FB" panose="020E0602020502020306" pitchFamily="34" charset="0"/>
                <a:ea typeface="Times New Roman" panose="02020603050405020304" pitchFamily="18" charset="0"/>
                <a:cs typeface="Times New Roman" panose="02020603050405020304" pitchFamily="18" charset="0"/>
              </a:rPr>
              <a:t> (</a:t>
            </a:r>
            <a:r>
              <a:rPr lang="en-GB" sz="1400" dirty="0">
                <a:latin typeface="Berlin Sans FB" panose="020E0602020502020306" pitchFamily="34" charset="0"/>
                <a:ea typeface="Times New Roman" panose="02020603050405020304" pitchFamily="18" charset="0"/>
                <a:cs typeface="Times New Roman" panose="02020603050405020304" pitchFamily="18" charset="0"/>
              </a:rPr>
              <a:t>preferably navy blue or black)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A cloakroom bag for PE</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Times New Roman" panose="02020603050405020304" pitchFamily="18" charset="0"/>
              </a:rPr>
              <a:t>Football boots are not compulsory but may be bought if desired</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41300" y="6684232"/>
            <a:ext cx="2665596" cy="2893100"/>
          </a:xfrm>
          <a:prstGeom prst="rect">
            <a:avLst/>
          </a:prstGeom>
        </p:spPr>
        <p:txBody>
          <a:bodyPr wrap="square">
            <a:spAutoFit/>
          </a:bodyPr>
          <a:lstStyle/>
          <a:p>
            <a:pPr algn="just">
              <a:spcAft>
                <a:spcPts val="0"/>
              </a:spcAft>
              <a:tabLst>
                <a:tab pos="-457200" algn="l"/>
              </a:tabLst>
            </a:pPr>
            <a:r>
              <a:rPr lang="en-GB" b="1" u="sng"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Swimming Kit</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57200" algn="l"/>
              </a:tabLst>
            </a:pPr>
            <a:r>
              <a:rPr lang="en-GB" sz="1400" dirty="0">
                <a:latin typeface="Berlin Sans FB" panose="020E0602020502020306" pitchFamily="34" charset="0"/>
                <a:ea typeface="Times New Roman" panose="02020603050405020304" pitchFamily="18" charset="0"/>
                <a:cs typeface="Arial" panose="020B0604020202020204" pitchFamily="34" charset="0"/>
              </a:rPr>
              <a:t>Swimming costume</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57200" algn="l"/>
              </a:tabLst>
            </a:pPr>
            <a:r>
              <a:rPr lang="en-GB" sz="1400" dirty="0">
                <a:latin typeface="Berlin Sans FB" panose="020E0602020502020306" pitchFamily="34" charset="0"/>
                <a:ea typeface="Times New Roman" panose="02020603050405020304" pitchFamily="18" charset="0"/>
                <a:cs typeface="Arial" panose="020B0604020202020204" pitchFamily="34" charset="0"/>
              </a:rPr>
              <a:t>Swimming hat (compulsory for </a:t>
            </a:r>
            <a:r>
              <a:rPr lang="en-GB" sz="1400" dirty="0" smtClean="0">
                <a:latin typeface="Berlin Sans FB" panose="020E0602020502020306" pitchFamily="34" charset="0"/>
                <a:ea typeface="Times New Roman" panose="02020603050405020304" pitchFamily="18" charset="0"/>
                <a:cs typeface="Arial" panose="020B0604020202020204" pitchFamily="34" charset="0"/>
              </a:rPr>
              <a:t>all) can </a:t>
            </a:r>
            <a:r>
              <a:rPr lang="en-GB" sz="1400" dirty="0">
                <a:latin typeface="Berlin Sans FB" panose="020E0602020502020306" pitchFamily="34" charset="0"/>
                <a:ea typeface="Times New Roman" panose="02020603050405020304" pitchFamily="18" charset="0"/>
                <a:cs typeface="Arial" panose="020B0604020202020204" pitchFamily="34" charset="0"/>
              </a:rPr>
              <a:t>be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57200" algn="l"/>
              </a:tabLst>
            </a:pPr>
            <a:r>
              <a:rPr lang="en-GB" sz="1400" dirty="0">
                <a:latin typeface="Berlin Sans FB" panose="020E0602020502020306" pitchFamily="34" charset="0"/>
                <a:ea typeface="Times New Roman" panose="02020603050405020304" pitchFamily="18" charset="0"/>
                <a:cs typeface="Arial" panose="020B0604020202020204" pitchFamily="34" charset="0"/>
              </a:rPr>
              <a:t>purchased from the office)</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57200" algn="l"/>
              </a:tabLst>
            </a:pPr>
            <a:r>
              <a:rPr lang="en-GB" sz="1400" dirty="0">
                <a:latin typeface="Berlin Sans FB" panose="020E0602020502020306" pitchFamily="34" charset="0"/>
                <a:ea typeface="Times New Roman" panose="02020603050405020304" pitchFamily="18" charset="0"/>
                <a:cs typeface="Arial" panose="020B0604020202020204" pitchFamily="34" charset="0"/>
              </a:rPr>
              <a:t>Towel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57200" algn="l"/>
              </a:tabLst>
            </a:pPr>
            <a:r>
              <a:rPr lang="en-GB" sz="1400" dirty="0">
                <a:latin typeface="Berlin Sans FB" panose="020E0602020502020306" pitchFamily="34" charset="0"/>
                <a:ea typeface="Times New Roman" panose="02020603050405020304" pitchFamily="18" charset="0"/>
                <a:cs typeface="Arial" panose="020B0604020202020204" pitchFamily="34" charset="0"/>
              </a:rPr>
              <a:t>All in a named </a:t>
            </a:r>
            <a:r>
              <a:rPr lang="en-GB" sz="1400" dirty="0" smtClean="0">
                <a:latin typeface="Berlin Sans FB" panose="020E0602020502020306" pitchFamily="34" charset="0"/>
                <a:ea typeface="Times New Roman" panose="02020603050405020304" pitchFamily="18" charset="0"/>
                <a:cs typeface="Arial" panose="020B0604020202020204" pitchFamily="34" charset="0"/>
              </a:rPr>
              <a:t>bag</a:t>
            </a:r>
          </a:p>
          <a:p>
            <a:pPr algn="just">
              <a:spcAft>
                <a:spcPts val="0"/>
              </a:spcAft>
              <a:tabLst>
                <a:tab pos="-457200" algn="l"/>
              </a:tabLst>
            </a:pPr>
            <a:endParaRPr lang="en-US" sz="1400" dirty="0">
              <a:latin typeface="Berlin Sans FB" panose="020E0602020502020306" pitchFamily="34" charset="0"/>
              <a:ea typeface="Times New Roman" panose="02020603050405020304" pitchFamily="18" charset="0"/>
              <a:cs typeface="Arial" panose="020B0604020202020204" pitchFamily="34" charset="0"/>
            </a:endParaRPr>
          </a:p>
          <a:p>
            <a:pPr algn="just">
              <a:spcAft>
                <a:spcPts val="0"/>
              </a:spcAft>
              <a:tabLst>
                <a:tab pos="-457200" algn="l"/>
              </a:tabLst>
            </a:pP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As regards the school logo, as long as your child wears the correct school colours we do not insist on having the </a:t>
            </a:r>
            <a:r>
              <a:rPr lang="en-GB" sz="1400" dirty="0" smtClean="0">
                <a:latin typeface="Berlin Sans FB" panose="020E0602020502020306" pitchFamily="34" charset="0"/>
                <a:ea typeface="Times New Roman" panose="02020603050405020304" pitchFamily="18" charset="0"/>
                <a:cs typeface="Arial" panose="020B0604020202020204" pitchFamily="34" charset="0"/>
              </a:rPr>
              <a:t>school logo</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519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2163704"/>
            <a:ext cx="5956300" cy="7386638"/>
          </a:xfrm>
          <a:prstGeom prst="rect">
            <a:avLst/>
          </a:prstGeom>
        </p:spPr>
        <p:txBody>
          <a:bodyPr wrap="square">
            <a:spAutoFit/>
          </a:bodyPr>
          <a:lstStyle/>
          <a:p>
            <a:pPr>
              <a:spcAft>
                <a:spcPts val="0"/>
              </a:spcAft>
              <a:tabLst>
                <a:tab pos="-457200" algn="l"/>
              </a:tabLst>
            </a:pPr>
            <a:r>
              <a:rPr lang="en-GB" sz="16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Uniform for sale</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57200" algn="l"/>
              </a:tabLst>
            </a:pPr>
            <a:r>
              <a:rPr lang="en-GB" sz="1400" dirty="0">
                <a:latin typeface="Berlin Sans FB" panose="020E0602020502020306" pitchFamily="34" charset="0"/>
                <a:ea typeface="Times New Roman" panose="02020603050405020304" pitchFamily="18" charset="0"/>
                <a:cs typeface="Arial" panose="020B0604020202020204" pitchFamily="34" charset="0"/>
              </a:rPr>
              <a:t>School uniform with the logo can be purchased from </a:t>
            </a:r>
            <a:r>
              <a:rPr lang="en-GB" sz="1400" dirty="0" smtClean="0">
                <a:latin typeface="Berlin Sans FB" panose="020E0602020502020306" pitchFamily="34" charset="0"/>
                <a:ea typeface="Times New Roman" panose="02020603050405020304" pitchFamily="18" charset="0"/>
                <a:cs typeface="Arial" panose="020B0604020202020204" pitchFamily="34" charset="0"/>
              </a:rPr>
              <a:t>Sussex </a:t>
            </a:r>
            <a:r>
              <a:rPr lang="en-GB" sz="1400" dirty="0">
                <a:latin typeface="Berlin Sans FB" panose="020E0602020502020306" pitchFamily="34" charset="0"/>
                <a:ea typeface="Times New Roman" panose="02020603050405020304" pitchFamily="18" charset="0"/>
                <a:cs typeface="Arial" panose="020B0604020202020204" pitchFamily="34" charset="0"/>
              </a:rPr>
              <a:t>Uniforms, </a:t>
            </a:r>
            <a:r>
              <a:rPr lang="en-GB" sz="1400" dirty="0">
                <a:solidFill>
                  <a:srgbClr val="222222"/>
                </a:solidFill>
                <a:latin typeface="Berlin Sans FB" panose="020E0602020502020306" pitchFamily="34" charset="0"/>
                <a:ea typeface="Times New Roman" panose="02020603050405020304" pitchFamily="18" charset="0"/>
                <a:cs typeface="Arial" panose="020B0604020202020204" pitchFamily="34" charset="0"/>
              </a:rPr>
              <a:t>Bridge Road Business Park, Unit 1 &amp; 2, Bridge Rd, Haywards Heath RH16 1TX </a:t>
            </a:r>
            <a:r>
              <a:rPr lang="en-GB" i="1" dirty="0">
                <a:solidFill>
                  <a:srgbClr val="666666"/>
                </a:solidFill>
                <a:latin typeface="Berlin Sans FB" panose="020E0602020502020306" pitchFamily="34" charset="0"/>
                <a:ea typeface="Calibri" panose="020F0502020204030204" pitchFamily="34" charset="0"/>
                <a:cs typeface="Arial" panose="020B0604020202020204" pitchFamily="34" charset="0"/>
              </a:rPr>
              <a:t>www.sussexuniforms.co.uk</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200" b="1" dirty="0">
                <a:latin typeface="Berlin Sans FB" panose="020E0602020502020306"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Jewellery and Hair</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Long hair should be tied back. Extreme hairstyles are </a:t>
            </a:r>
            <a:r>
              <a:rPr lang="en-GB" sz="1400" b="1" dirty="0">
                <a:latin typeface="Berlin Sans FB" panose="020E0602020502020306" pitchFamily="34" charset="0"/>
                <a:ea typeface="Times New Roman" panose="02020603050405020304" pitchFamily="18" charset="0"/>
                <a:cs typeface="Arial" panose="020B0604020202020204" pitchFamily="34" charset="0"/>
              </a:rPr>
              <a:t>not</a:t>
            </a:r>
            <a:r>
              <a:rPr lang="en-GB" sz="1400" dirty="0">
                <a:latin typeface="Berlin Sans FB" panose="020E0602020502020306" pitchFamily="34" charset="0"/>
                <a:ea typeface="Times New Roman" panose="02020603050405020304" pitchFamily="18" charset="0"/>
                <a:cs typeface="Arial" panose="020B0604020202020204" pitchFamily="34" charset="0"/>
              </a:rPr>
              <a:t> permitted.  Jewellery should not be worn to school. If your child has pierced ears, small stud ear-rings are allowed, but must be removed or taped up for PE and games. If your child wears a watch to school, s/he must be responsible for it.  MedicAlert bracelets are permitted.</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200" dirty="0">
                <a:latin typeface="Berlin Sans FB" panose="020E0602020502020306"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Personal Belongings</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Although we welcome items of interest that support the class Learning Journey, staff cannot accept responsibility should they get lost or broken. It is far better to leave any personal items at home, especially if they are of value. Children are expected to be responsible for their own personal school equipment, which should be clearly named.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latin typeface="Berlin Sans FB" panose="020E0602020502020306"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School meals</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Tasty, nutritious hot meals are provided by Chartwells and can be ordered online in advance </a:t>
            </a:r>
            <a:r>
              <a:rPr lang="en-GB" sz="1400" u="sng" dirty="0">
                <a:solidFill>
                  <a:srgbClr val="0000FF"/>
                </a:solidFill>
                <a:latin typeface="Berlin Sans FB" panose="020E0602020502020306" pitchFamily="34" charset="0"/>
                <a:ea typeface="Times New Roman" panose="02020603050405020304" pitchFamily="18" charset="0"/>
                <a:cs typeface="Arial" panose="020B0604020202020204" pitchFamily="34" charset="0"/>
                <a:hlinkClick r:id="rId2"/>
              </a:rPr>
              <a:t>https://westsussex.mealselector.co.uk//</a:t>
            </a:r>
            <a:r>
              <a:rPr lang="en-GB" sz="1400" dirty="0">
                <a:latin typeface="Berlin Sans FB" panose="020E0602020502020306" pitchFamily="34" charset="0"/>
                <a:ea typeface="Times New Roman" panose="02020603050405020304" pitchFamily="18" charset="0"/>
                <a:cs typeface="Arial" panose="020B0604020202020204" pitchFamily="34" charset="0"/>
              </a:rPr>
              <a:t>: or you can phone them on 0845 603 7998. Meals cost £</a:t>
            </a:r>
            <a:r>
              <a:rPr lang="en-GB" sz="1400" dirty="0" smtClean="0">
                <a:latin typeface="Berlin Sans FB" panose="020E0602020502020306" pitchFamily="34" charset="0"/>
                <a:ea typeface="Times New Roman" panose="02020603050405020304" pitchFamily="18" charset="0"/>
                <a:cs typeface="Arial" panose="020B0604020202020204" pitchFamily="34" charset="0"/>
              </a:rPr>
              <a:t>2.33 </a:t>
            </a:r>
            <a:r>
              <a:rPr lang="en-GB" sz="1400" dirty="0">
                <a:latin typeface="Berlin Sans FB" panose="020E0602020502020306" pitchFamily="34" charset="0"/>
                <a:ea typeface="Times New Roman" panose="02020603050405020304" pitchFamily="18" charset="0"/>
                <a:cs typeface="Arial" panose="020B0604020202020204" pitchFamily="34" charset="0"/>
              </a:rPr>
              <a:t>per day. Families in receipt of certain benefits (e.g. Income support) are entitled to free school meals – please ask for a form from the school office.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Children may bring in a packed lunch, which they eat with their year group in the dining hall. In keeping with our Healthy School ethos, we ask that you provide a healthy lunch and suggest that it includes at least one item of fruit or vegetable and no more than one ‘treat’ (</a:t>
            </a:r>
            <a:r>
              <a:rPr lang="en-GB" sz="1400" dirty="0" err="1">
                <a:latin typeface="Berlin Sans FB" panose="020E0602020502020306" pitchFamily="34" charset="0"/>
                <a:ea typeface="Times New Roman" panose="02020603050405020304" pitchFamily="18" charset="0"/>
                <a:cs typeface="Arial" panose="020B0604020202020204" pitchFamily="34" charset="0"/>
              </a:rPr>
              <a:t>eg</a:t>
            </a:r>
            <a:r>
              <a:rPr lang="en-GB" sz="1400" dirty="0">
                <a:latin typeface="Berlin Sans FB" panose="020E0602020502020306" pitchFamily="34" charset="0"/>
                <a:ea typeface="Times New Roman" panose="02020603050405020304" pitchFamily="18" charset="0"/>
                <a:cs typeface="Arial" panose="020B0604020202020204" pitchFamily="34" charset="0"/>
              </a:rPr>
              <a:t> chocolate bar or packet of crisps). Fizzy drinks, cans or glass bottles </a:t>
            </a:r>
            <a:r>
              <a:rPr lang="en-GB" sz="1400" b="1" dirty="0">
                <a:latin typeface="Berlin Sans FB" panose="020E0602020502020306" pitchFamily="34" charset="0"/>
                <a:ea typeface="Times New Roman" panose="02020603050405020304" pitchFamily="18" charset="0"/>
                <a:cs typeface="Arial" panose="020B0604020202020204" pitchFamily="34" charset="0"/>
              </a:rPr>
              <a:t>are not allowed</a:t>
            </a:r>
            <a:r>
              <a:rPr lang="en-GB" sz="1400" dirty="0">
                <a:latin typeface="Berlin Sans FB" panose="020E0602020502020306" pitchFamily="34" charset="0"/>
                <a:ea typeface="Times New Roman" panose="02020603050405020304" pitchFamily="18" charset="0"/>
                <a:cs typeface="Arial" panose="020B0604020202020204" pitchFamily="34" charset="0"/>
              </a:rPr>
              <a:t> in school.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800" dirty="0">
                <a:latin typeface="Berlin Sans FB" panose="020E0602020502020306"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Break time snack</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Children can bring in a healthy fruit or vegetable snack for morning break time to keep them going until lunchtime.</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1" y="0"/>
            <a:ext cx="6858001" cy="1984220"/>
          </a:xfrm>
          <a:prstGeom prst="rect">
            <a:avLst/>
          </a:prstGeom>
          <a:solidFill>
            <a:schemeClr val="accent1">
              <a:lumMod val="40000"/>
              <a:lumOff val="60000"/>
            </a:schemeClr>
          </a:solidFill>
        </p:spPr>
        <p:txBody>
          <a:bodyPr wrap="square" rtlCol="0">
            <a:spAutoFit/>
          </a:bodyPr>
          <a:lstStyle/>
          <a:p>
            <a:endParaRPr lang="en-GB" dirty="0"/>
          </a:p>
        </p:txBody>
      </p:sp>
      <p:sp>
        <p:nvSpPr>
          <p:cNvPr id="6" name="Rounded Rectangle 5"/>
          <p:cNvSpPr/>
          <p:nvPr/>
        </p:nvSpPr>
        <p:spPr>
          <a:xfrm>
            <a:off x="2534655" y="220603"/>
            <a:ext cx="4092742" cy="133550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b="1" i="1" dirty="0">
                <a:solidFill>
                  <a:schemeClr val="tx1"/>
                </a:solidFill>
                <a:latin typeface="Berlin Sans FB" panose="020E0602020502020306" pitchFamily="34" charset="0"/>
                <a:ea typeface="Times New Roman" panose="02020603050405020304" pitchFamily="18" charset="0"/>
                <a:cs typeface="Arial" panose="020B0604020202020204" pitchFamily="34" charset="0"/>
              </a:rPr>
              <a:t>Year 5 pupil</a:t>
            </a:r>
            <a:r>
              <a:rPr lang="en-GB" i="1" dirty="0">
                <a:solidFill>
                  <a:schemeClr val="tx1"/>
                </a:solidFill>
                <a:latin typeface="Berlin Sans FB" panose="020E0602020502020306" pitchFamily="34" charset="0"/>
                <a:ea typeface="Times New Roman" panose="02020603050405020304" pitchFamily="18" charset="0"/>
                <a:cs typeface="Arial" panose="020B0604020202020204" pitchFamily="34" charset="0"/>
              </a:rPr>
              <a:t> </a:t>
            </a:r>
          </a:p>
          <a:p>
            <a:pPr algn="ctr">
              <a:spcAft>
                <a:spcPts val="0"/>
              </a:spcAft>
            </a:pPr>
            <a:r>
              <a:rPr lang="en-GB" sz="1600" i="1" dirty="0">
                <a:solidFill>
                  <a:schemeClr val="tx1"/>
                </a:solidFill>
                <a:latin typeface="Berlin Sans FB" panose="020E0602020502020306" pitchFamily="34" charset="0"/>
                <a:ea typeface="Times New Roman" panose="02020603050405020304" pitchFamily="18" charset="0"/>
                <a:cs typeface="Arial" panose="020B0604020202020204" pitchFamily="34" charset="0"/>
              </a:rPr>
              <a:t>‘</a:t>
            </a:r>
            <a:r>
              <a:rPr lang="en-GB" sz="1400" i="1" dirty="0">
                <a:solidFill>
                  <a:schemeClr val="tx1"/>
                </a:solidFill>
                <a:latin typeface="Berlin Sans FB" panose="020E0602020502020306" pitchFamily="34" charset="0"/>
                <a:ea typeface="Times New Roman" panose="02020603050405020304" pitchFamily="18" charset="0"/>
                <a:cs typeface="Arial" panose="020B0604020202020204" pitchFamily="34" charset="0"/>
              </a:rPr>
              <a:t>The best thing about school is the fact that at playtimes there is plenty to do e.g. bird hide, games area and gym equipment’</a:t>
            </a:r>
            <a:endParaRPr lang="en-GB" sz="105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600" b="1" i="1" dirty="0">
                <a:solidFill>
                  <a:schemeClr val="tx1"/>
                </a:solidFill>
                <a:latin typeface="Berlin Sans FB" panose="020E0602020502020306" pitchFamily="34" charset="0"/>
                <a:ea typeface="Times New Roman" panose="02020603050405020304" pitchFamily="18" charset="0"/>
                <a:cs typeface="Arial" panose="020B0604020202020204" pitchFamily="34" charset="0"/>
              </a:rPr>
              <a:t>Pupil Survey 2021</a:t>
            </a:r>
            <a:endParaRPr lang="en-GB" sz="11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54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3873500"/>
          </a:xfrm>
          <a:prstGeom prst="rect">
            <a:avLst/>
          </a:prstGeom>
          <a:ln w="38100">
            <a:noFill/>
          </a:ln>
        </p:spPr>
      </p:pic>
      <p:sp>
        <p:nvSpPr>
          <p:cNvPr id="3" name="Rectangle 2"/>
          <p:cNvSpPr/>
          <p:nvPr/>
        </p:nvSpPr>
        <p:spPr>
          <a:xfrm>
            <a:off x="228600" y="4052193"/>
            <a:ext cx="3086100" cy="5509200"/>
          </a:xfrm>
          <a:prstGeom prst="rect">
            <a:avLst/>
          </a:prstGeom>
        </p:spPr>
        <p:txBody>
          <a:bodyPr wrap="square">
            <a:spAutoFit/>
          </a:bodyPr>
          <a:lstStyle/>
          <a:p>
            <a:pPr algn="just">
              <a:spcAft>
                <a:spcPts val="0"/>
              </a:spcAft>
            </a:pPr>
            <a:r>
              <a:rPr lang="en-GB"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Water</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Every classroom has </a:t>
            </a:r>
            <a:r>
              <a:rPr lang="en-GB" sz="1400" dirty="0" smtClean="0">
                <a:latin typeface="Berlin Sans FB" panose="020E0602020502020306" pitchFamily="34" charset="0"/>
                <a:ea typeface="Times New Roman" panose="02020603050405020304" pitchFamily="18" charset="0"/>
                <a:cs typeface="Arial" panose="020B0604020202020204" pitchFamily="34" charset="0"/>
              </a:rPr>
              <a:t>drinking </a:t>
            </a:r>
            <a:r>
              <a:rPr lang="en-GB" sz="1400" dirty="0">
                <a:latin typeface="Berlin Sans FB" panose="020E0602020502020306" pitchFamily="34" charset="0"/>
                <a:ea typeface="Times New Roman" panose="02020603050405020304" pitchFamily="18" charset="0"/>
                <a:cs typeface="Arial" panose="020B0604020202020204" pitchFamily="34" charset="0"/>
              </a:rPr>
              <a:t>water available, and we recommend that children keep their own, named water bottle in class so they can stay properly hydrated throughout the day. Water bottles are available from the school office, price £1.20.</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b="1" dirty="0">
                <a:latin typeface="Berlin Sans FB" panose="020E0602020502020306"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Partnership with Parents, Carers and the Local Community</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At Southway we value the relationships school has with parents and carers. The school has an ‘open-door’ policy to encourage parents/carers to alert the school of any issues which may be affecting a child, or to pop in should you wish to discuss something. Teachers escort their classes to the playground at the end of each day, and this is often a useful, informal opportunity to share good news or iron out any concerns.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429000" y="4052193"/>
            <a:ext cx="3060700" cy="5755422"/>
          </a:xfrm>
          <a:prstGeom prst="rect">
            <a:avLst/>
          </a:prstGeom>
        </p:spPr>
        <p:txBody>
          <a:bodyPr wrap="square">
            <a:spAutoFit/>
          </a:bodyPr>
          <a:lstStyle/>
          <a:p>
            <a:pPr>
              <a:spcAft>
                <a:spcPts val="0"/>
              </a:spcAft>
            </a:pPr>
            <a:r>
              <a:rPr lang="en-GB" sz="2400" b="1" dirty="0" smtClean="0">
                <a:solidFill>
                  <a:srgbClr val="002060"/>
                </a:solidFill>
                <a:latin typeface="Berlin Sans FB" panose="020E0602020502020306" pitchFamily="34" charset="0"/>
                <a:ea typeface="Times New Roman" panose="02020603050405020304" pitchFamily="18" charset="0"/>
                <a:cs typeface="Arial" panose="020B0604020202020204" pitchFamily="34" charset="0"/>
              </a:rPr>
              <a:t>Home School </a:t>
            </a:r>
            <a:r>
              <a:rPr lang="en-GB" sz="24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Association (HSA)</a:t>
            </a:r>
            <a:endParaRPr lang="en-GB" sz="12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dirty="0" smtClean="0">
                <a:latin typeface="Berlin Sans FB" panose="020E0602020502020306" pitchFamily="34" charset="0"/>
                <a:ea typeface="Times New Roman" panose="02020603050405020304" pitchFamily="18" charset="0"/>
                <a:cs typeface="Arial" panose="020B0604020202020204" pitchFamily="34" charset="0"/>
              </a:rPr>
              <a:t>All parents/carers </a:t>
            </a:r>
            <a:r>
              <a:rPr lang="en-GB" sz="1600" dirty="0">
                <a:latin typeface="Berlin Sans FB" panose="020E0602020502020306" pitchFamily="34" charset="0"/>
                <a:ea typeface="Times New Roman" panose="02020603050405020304" pitchFamily="18" charset="0"/>
                <a:cs typeface="Arial" panose="020B0604020202020204" pitchFamily="34" charset="0"/>
              </a:rPr>
              <a:t>are automatically members of the HSA when they join the school community.  We are very lucky to have a really committed and dynamic committee which leads the fund-raising for school and runs social events for families and children. As well as </a:t>
            </a:r>
            <a:r>
              <a:rPr lang="en-GB" sz="1600" dirty="0" smtClean="0">
                <a:latin typeface="Berlin Sans FB" panose="020E0602020502020306" pitchFamily="34" charset="0"/>
                <a:ea typeface="Times New Roman" panose="02020603050405020304" pitchFamily="18" charset="0"/>
                <a:cs typeface="Arial" panose="020B0604020202020204" pitchFamily="34" charset="0"/>
              </a:rPr>
              <a:t>the much-loved </a:t>
            </a:r>
            <a:r>
              <a:rPr lang="en-GB" sz="1600" dirty="0">
                <a:latin typeface="Berlin Sans FB" panose="020E0602020502020306" pitchFamily="34" charset="0"/>
                <a:ea typeface="Times New Roman" panose="02020603050405020304" pitchFamily="18" charset="0"/>
                <a:cs typeface="Arial" panose="020B0604020202020204" pitchFamily="34" charset="0"/>
              </a:rPr>
              <a:t>Christmas and summer Fairs, the HSA holds termly children’s discos and other events such as the family bingo evening and adult quiz night. Thanks to their fund-raising, children at playtimes can now practise their balancing on the tyre parks and exercise their upper body strength on the adventure playground, and access our large wildlife pond.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859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48100" y="2273300"/>
            <a:ext cx="2514600" cy="24511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905250" y="2452409"/>
            <a:ext cx="2400300" cy="2092881"/>
          </a:xfrm>
          <a:prstGeom prst="rect">
            <a:avLst/>
          </a:prstGeom>
        </p:spPr>
        <p:txBody>
          <a:bodyPr wrap="square">
            <a:spAutoFit/>
          </a:bodyPr>
          <a:lstStyle/>
          <a:p>
            <a:pPr algn="just">
              <a:spcAft>
                <a:spcPts val="0"/>
              </a:spcAft>
            </a:pPr>
            <a:r>
              <a:rPr lang="en-GB" sz="1600" b="1" i="1" dirty="0">
                <a:latin typeface="Berlin Sans FB" panose="020E0602020502020306" pitchFamily="34" charset="0"/>
                <a:ea typeface="Times New Roman" panose="02020603050405020304" pitchFamily="18" charset="0"/>
                <a:cs typeface="Arial" panose="020B0604020202020204" pitchFamily="34" charset="0"/>
              </a:rPr>
              <a:t>Year 6 pupil</a:t>
            </a:r>
            <a:r>
              <a:rPr lang="en-GB" sz="1600" i="1" dirty="0">
                <a:latin typeface="Berlin Sans FB" panose="020E0602020502020306" pitchFamily="34" charset="0"/>
                <a:ea typeface="Times New Roman" panose="02020603050405020304" pitchFamily="18" charset="0"/>
                <a:cs typeface="Arial" panose="020B0604020202020204" pitchFamily="34" charset="0"/>
              </a:rPr>
              <a:t> </a:t>
            </a:r>
            <a:endParaRPr lang="en-GB" sz="1600" i="1" dirty="0" smtClean="0">
              <a:latin typeface="Berlin Sans FB" panose="020E0602020502020306" pitchFamily="34" charset="0"/>
              <a:ea typeface="Times New Roman" panose="02020603050405020304" pitchFamily="18" charset="0"/>
              <a:cs typeface="Arial" panose="020B0604020202020204" pitchFamily="34" charset="0"/>
            </a:endParaRPr>
          </a:p>
          <a:p>
            <a:pPr algn="just">
              <a:spcAft>
                <a:spcPts val="0"/>
              </a:spcAft>
            </a:pPr>
            <a:r>
              <a:rPr lang="en-GB" sz="1600" i="1" dirty="0" smtClean="0">
                <a:latin typeface="Berlin Sans FB" panose="020E0602020502020306" pitchFamily="34" charset="0"/>
                <a:ea typeface="Times New Roman" panose="02020603050405020304" pitchFamily="18" charset="0"/>
                <a:cs typeface="Arial" panose="020B0604020202020204" pitchFamily="34" charset="0"/>
              </a:rPr>
              <a:t>‘</a:t>
            </a:r>
            <a:r>
              <a:rPr lang="en-GB" sz="1600" i="1" dirty="0">
                <a:latin typeface="Berlin Sans FB" panose="020E0602020502020306" pitchFamily="34" charset="0"/>
                <a:ea typeface="Times New Roman" panose="02020603050405020304" pitchFamily="18" charset="0"/>
                <a:cs typeface="Arial" panose="020B0604020202020204" pitchFamily="34" charset="0"/>
              </a:rPr>
              <a:t>The best thing about my school is the lessons, the trips, I can be heard, our rights and responsibilities, playing with friends and reading for pleasure’</a:t>
            </a:r>
            <a:endParaRPr lang="en-GB" sz="1100" dirty="0">
              <a:latin typeface="Berlin Sans FB" panose="020E0602020502020306" pitchFamily="34" charset="0"/>
              <a:ea typeface="Times New Roman" panose="02020603050405020304" pitchFamily="18" charset="0"/>
              <a:cs typeface="Times New Roman" panose="02020603050405020304" pitchFamily="18" charset="0"/>
            </a:endParaRPr>
          </a:p>
          <a:p>
            <a:pPr algn="just">
              <a:spcAft>
                <a:spcPts val="0"/>
              </a:spcAft>
            </a:pPr>
            <a:r>
              <a:rPr lang="en-GB" sz="1600" b="1" i="1" dirty="0">
                <a:latin typeface="Berlin Sans FB" panose="020E0602020502020306" pitchFamily="34" charset="0"/>
                <a:ea typeface="Times New Roman" panose="02020603050405020304" pitchFamily="18" charset="0"/>
                <a:cs typeface="Arial" panose="020B0604020202020204" pitchFamily="34" charset="0"/>
              </a:rPr>
              <a:t>Pupil Survey 2021</a:t>
            </a:r>
            <a:endParaRPr lang="en-GB" sz="1100" b="1" dirty="0">
              <a:effectLst/>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19100" y="496251"/>
            <a:ext cx="5943600" cy="1631216"/>
          </a:xfrm>
          <a:prstGeom prst="rect">
            <a:avLst/>
          </a:prstGeom>
        </p:spPr>
        <p:txBody>
          <a:bodyPr wrap="square">
            <a:spAutoFit/>
          </a:bodyPr>
          <a:lstStyle/>
          <a:p>
            <a:pPr algn="just">
              <a:spcAft>
                <a:spcPts val="0"/>
              </a:spcAft>
            </a:pPr>
            <a:r>
              <a:rPr lang="en-GB" sz="20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Governing Body</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dirty="0">
                <a:latin typeface="Berlin Sans FB" panose="020E0602020502020306" pitchFamily="34" charset="0"/>
                <a:ea typeface="Times New Roman" panose="02020603050405020304" pitchFamily="18" charset="0"/>
                <a:cs typeface="Arial" panose="020B0604020202020204" pitchFamily="34" charset="0"/>
              </a:rPr>
              <a:t>The Governing Body is a mixture of Local Authority, Parent, Community and Staff Governors, who bring to the school a broad range of skills, interests and experience. The full Governing Body sits once a term and the committees usually meet each month. Minutes of the </a:t>
            </a:r>
            <a:r>
              <a:rPr lang="en-GB" sz="1600" dirty="0" smtClean="0">
                <a:latin typeface="Berlin Sans FB" panose="020E0602020502020306" pitchFamily="34" charset="0"/>
                <a:ea typeface="Times New Roman" panose="02020603050405020304" pitchFamily="18" charset="0"/>
                <a:cs typeface="Arial" panose="020B0604020202020204" pitchFamily="34" charset="0"/>
              </a:rPr>
              <a:t>Full </a:t>
            </a:r>
            <a:r>
              <a:rPr lang="en-GB" sz="1600" dirty="0">
                <a:latin typeface="Berlin Sans FB" panose="020E0602020502020306" pitchFamily="34" charset="0"/>
                <a:ea typeface="Times New Roman" panose="02020603050405020304" pitchFamily="18" charset="0"/>
                <a:cs typeface="Arial" panose="020B0604020202020204" pitchFamily="34" charset="0"/>
              </a:rPr>
              <a:t>Governing Body meetings re published on our website.</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19100" y="2273300"/>
            <a:ext cx="3314700" cy="4339650"/>
          </a:xfrm>
          <a:prstGeom prst="rect">
            <a:avLst/>
          </a:prstGeom>
        </p:spPr>
        <p:txBody>
          <a:bodyPr wrap="square">
            <a:spAutoFit/>
          </a:bodyPr>
          <a:lstStyle/>
          <a:p>
            <a:pPr algn="just">
              <a:spcAft>
                <a:spcPts val="0"/>
              </a:spcAft>
            </a:pPr>
            <a:r>
              <a:rPr lang="en-GB" sz="20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Induction and Transition</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dirty="0">
                <a:latin typeface="Berlin Sans FB" panose="020E0602020502020306" pitchFamily="34" charset="0"/>
                <a:ea typeface="Times New Roman" panose="02020603050405020304" pitchFamily="18" charset="0"/>
                <a:cs typeface="Arial" panose="020B0604020202020204" pitchFamily="34" charset="0"/>
              </a:rPr>
              <a:t>We have very close links with The Gattons, our feeder Infants school, and staff from Years 2 and 3 work closely together throughout the year to ensure a smooth transition. During the summer term, children from Year 2 have various opportunities to work with teachers and Year 3 at Southway, so that they know the routines and are acclimatised to their new school. Parents and Carers are also invited to an induction meeting in the summer term on one of these transition mornings, so that they can see their children in what will be their new classroom.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848100" y="4942901"/>
            <a:ext cx="2514600" cy="4031873"/>
          </a:xfrm>
          <a:prstGeom prst="rect">
            <a:avLst/>
          </a:prstGeom>
        </p:spPr>
        <p:txBody>
          <a:bodyPr wrap="square">
            <a:spAutoFit/>
          </a:bodyPr>
          <a:lstStyle/>
          <a:p>
            <a:r>
              <a:rPr lang="en-GB" sz="1600" dirty="0">
                <a:latin typeface="Berlin Sans FB" panose="020E0602020502020306" pitchFamily="34" charset="0"/>
                <a:ea typeface="Times New Roman" panose="02020603050405020304" pitchFamily="18" charset="0"/>
                <a:cs typeface="Arial" panose="020B0604020202020204" pitchFamily="34" charset="0"/>
              </a:rPr>
              <a:t>In Year 6, all children have a day in the summer term when they will attend their new secondary school. Year 6 teachers liaise closely with the Year 7 team to ensure as smooth a hand-over as possible. Our SENDCo also arranges extra visits where appropriate for some children. In addition, children in Years 5 and 6 will often have opportunities to attend enrichment courses at local secondary schools</a:t>
            </a:r>
            <a:endParaRPr lang="en-GB" sz="16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rot="10800000">
            <a:off x="-1" y="6789560"/>
            <a:ext cx="3632200" cy="3116438"/>
          </a:xfrm>
          <a:prstGeom prst="rect">
            <a:avLst/>
          </a:prstGeom>
          <a:noFill/>
          <a:ln w="38100">
            <a:noFill/>
          </a:ln>
        </p:spPr>
      </p:pic>
    </p:spTree>
    <p:extLst>
      <p:ext uri="{BB962C8B-B14F-4D97-AF65-F5344CB8AC3E}">
        <p14:creationId xmlns:p14="http://schemas.microsoft.com/office/powerpoint/2010/main" val="1537389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3700" y="311396"/>
            <a:ext cx="3543300" cy="4216539"/>
          </a:xfrm>
          <a:prstGeom prst="rect">
            <a:avLst/>
          </a:prstGeom>
        </p:spPr>
        <p:txBody>
          <a:bodyPr wrap="square">
            <a:spAutoFit/>
          </a:bodyPr>
          <a:lstStyle/>
          <a:p>
            <a:pPr>
              <a:spcAft>
                <a:spcPts val="0"/>
              </a:spcAft>
            </a:pPr>
            <a:r>
              <a:rPr lang="en-GB" sz="28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Key Stage 2 Results</a:t>
            </a:r>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a:latin typeface="Berlin Sans FB" panose="020E0602020502020306" pitchFamily="34" charset="0"/>
                <a:ea typeface="Calibri" panose="020F0502020204030204" pitchFamily="34" charset="0"/>
                <a:cs typeface="Arial" panose="020B0604020202020204" pitchFamily="34" charset="0"/>
              </a:rPr>
              <a:t>Shown below are the end of Key Stage 2 results for the 2019 year six cohort. More detailed information can be found on the following website: </a:t>
            </a:r>
            <a:r>
              <a:rPr lang="en-GB" sz="1600" u="sng" dirty="0">
                <a:solidFill>
                  <a:srgbClr val="0000FF"/>
                </a:solidFill>
                <a:latin typeface="Berlin Sans FB" panose="020E0602020502020306" pitchFamily="34" charset="0"/>
                <a:ea typeface="Calibri" panose="020F0502020204030204" pitchFamily="34" charset="0"/>
                <a:cs typeface="Arial" panose="020B0604020202020204" pitchFamily="34" charset="0"/>
                <a:hlinkClick r:id="rId2"/>
              </a:rPr>
              <a:t>https://www.compare-school-performance.service.gov.uk/school/125941</a:t>
            </a:r>
            <a:r>
              <a:rPr lang="en-GB" sz="1600" dirty="0">
                <a:latin typeface="Berlin Sans FB" panose="020E0602020502020306" pitchFamily="34" charset="0"/>
                <a:ea typeface="Calibri" panose="020F0502020204030204" pitchFamily="34" charset="0"/>
                <a:cs typeface="Arial" panose="020B0604020202020204" pitchFamily="34"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Berlin Sans FB" panose="020E0602020502020306" pitchFamily="34" charset="0"/>
                <a:ea typeface="Calibri" panose="020F0502020204030204" pitchFamily="34" charset="0"/>
                <a:cs typeface="Arial" panose="020B0604020202020204" pitchFamily="34" charset="0"/>
              </a:rPr>
              <a:t>They are made up of test results for reading, maths and GPS (grammar, punctuation and spelling) and teacher assessments for writing and science. RWM is a combined measure of reading, writing and maths. Figures indicate the percentage reaching age expectations.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61902788"/>
              </p:ext>
            </p:extLst>
          </p:nvPr>
        </p:nvGraphicFramePr>
        <p:xfrm>
          <a:off x="0" y="4671894"/>
          <a:ext cx="6858000" cy="2139431"/>
        </p:xfrm>
        <a:graphic>
          <a:graphicData uri="http://schemas.openxmlformats.org/drawingml/2006/table">
            <a:tbl>
              <a:tblPr firstRow="1" firstCol="1" bandRow="1">
                <a:tableStyleId>{5C22544A-7EE6-4342-B048-85BDC9FD1C3A}</a:tableStyleId>
              </a:tblPr>
              <a:tblGrid>
                <a:gridCol w="1625600">
                  <a:extLst>
                    <a:ext uri="{9D8B030D-6E8A-4147-A177-3AD203B41FA5}">
                      <a16:colId xmlns:a16="http://schemas.microsoft.com/office/drawing/2014/main" val="3715520480"/>
                    </a:ext>
                  </a:extLst>
                </a:gridCol>
                <a:gridCol w="1155700">
                  <a:extLst>
                    <a:ext uri="{9D8B030D-6E8A-4147-A177-3AD203B41FA5}">
                      <a16:colId xmlns:a16="http://schemas.microsoft.com/office/drawing/2014/main" val="3323853967"/>
                    </a:ext>
                  </a:extLst>
                </a:gridCol>
                <a:gridCol w="1079500">
                  <a:extLst>
                    <a:ext uri="{9D8B030D-6E8A-4147-A177-3AD203B41FA5}">
                      <a16:colId xmlns:a16="http://schemas.microsoft.com/office/drawing/2014/main" val="1027364847"/>
                    </a:ext>
                  </a:extLst>
                </a:gridCol>
                <a:gridCol w="939800">
                  <a:extLst>
                    <a:ext uri="{9D8B030D-6E8A-4147-A177-3AD203B41FA5}">
                      <a16:colId xmlns:a16="http://schemas.microsoft.com/office/drawing/2014/main" val="4158165558"/>
                    </a:ext>
                  </a:extLst>
                </a:gridCol>
                <a:gridCol w="1016000">
                  <a:extLst>
                    <a:ext uri="{9D8B030D-6E8A-4147-A177-3AD203B41FA5}">
                      <a16:colId xmlns:a16="http://schemas.microsoft.com/office/drawing/2014/main" val="1681049082"/>
                    </a:ext>
                  </a:extLst>
                </a:gridCol>
                <a:gridCol w="1041400">
                  <a:extLst>
                    <a:ext uri="{9D8B030D-6E8A-4147-A177-3AD203B41FA5}">
                      <a16:colId xmlns:a16="http://schemas.microsoft.com/office/drawing/2014/main" val="3144364664"/>
                    </a:ext>
                  </a:extLst>
                </a:gridCol>
              </a:tblGrid>
              <a:tr h="400267">
                <a:tc>
                  <a:txBody>
                    <a:bodyPr/>
                    <a:lstStyle/>
                    <a:p>
                      <a:pPr marL="21590">
                        <a:spcAft>
                          <a:spcPts val="0"/>
                        </a:spcAft>
                      </a:pPr>
                      <a:r>
                        <a:rPr lang="en-GB" sz="1800" dirty="0">
                          <a:effectLst/>
                          <a:latin typeface="Berlin Sans FB" panose="020E0602020502020306" pitchFamily="34" charset="0"/>
                        </a:rPr>
                        <a:t> </a:t>
                      </a:r>
                      <a:endParaRPr lang="en-GB"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spcAft>
                          <a:spcPts val="0"/>
                        </a:spcAft>
                      </a:pPr>
                      <a:r>
                        <a:rPr lang="en-GB" sz="1800" dirty="0">
                          <a:effectLst>
                            <a:outerShdw blurRad="38100" dist="38100" dir="2700000" algn="tl">
                              <a:srgbClr val="000000">
                                <a:alpha val="43137"/>
                              </a:srgbClr>
                            </a:outerShdw>
                          </a:effectLst>
                          <a:latin typeface="Berlin Sans FB" panose="020E0602020502020306" pitchFamily="34" charset="0"/>
                        </a:rPr>
                        <a:t>Reading </a:t>
                      </a:r>
                      <a:endParaRPr lang="en-GB" sz="14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spcAft>
                          <a:spcPts val="0"/>
                        </a:spcAft>
                      </a:pPr>
                      <a:r>
                        <a:rPr lang="en-GB" sz="1800" dirty="0">
                          <a:effectLst>
                            <a:outerShdw blurRad="38100" dist="38100" dir="2700000" algn="tl">
                              <a:srgbClr val="000000">
                                <a:alpha val="43137"/>
                              </a:srgbClr>
                            </a:outerShdw>
                          </a:effectLst>
                          <a:latin typeface="Berlin Sans FB" panose="020E0602020502020306" pitchFamily="34" charset="0"/>
                        </a:rPr>
                        <a:t>Writing </a:t>
                      </a:r>
                      <a:endParaRPr lang="en-GB" sz="14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spcAft>
                          <a:spcPts val="0"/>
                        </a:spcAft>
                      </a:pPr>
                      <a:r>
                        <a:rPr lang="en-GB" sz="1800" dirty="0">
                          <a:effectLst>
                            <a:outerShdw blurRad="38100" dist="38100" dir="2700000" algn="tl">
                              <a:srgbClr val="000000">
                                <a:alpha val="43137"/>
                              </a:srgbClr>
                            </a:outerShdw>
                          </a:effectLst>
                          <a:latin typeface="Berlin Sans FB" panose="020E0602020502020306" pitchFamily="34" charset="0"/>
                        </a:rPr>
                        <a:t>Maths </a:t>
                      </a:r>
                      <a:endParaRPr lang="en-GB" sz="14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spcAft>
                          <a:spcPts val="0"/>
                        </a:spcAft>
                      </a:pPr>
                      <a:r>
                        <a:rPr lang="en-GB" sz="1800" dirty="0">
                          <a:effectLst>
                            <a:outerShdw blurRad="38100" dist="38100" dir="2700000" algn="tl">
                              <a:srgbClr val="000000">
                                <a:alpha val="43137"/>
                              </a:srgbClr>
                            </a:outerShdw>
                          </a:effectLst>
                          <a:latin typeface="Berlin Sans FB" panose="020E0602020502020306" pitchFamily="34" charset="0"/>
                        </a:rPr>
                        <a:t>GPS </a:t>
                      </a:r>
                      <a:endParaRPr lang="en-GB" sz="14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spcAft>
                          <a:spcPts val="0"/>
                        </a:spcAft>
                      </a:pPr>
                      <a:r>
                        <a:rPr lang="en-GB" sz="1800" dirty="0" smtClean="0">
                          <a:effectLst>
                            <a:outerShdw blurRad="38100" dist="38100" dir="2700000" algn="tl">
                              <a:srgbClr val="000000">
                                <a:alpha val="43137"/>
                              </a:srgbClr>
                            </a:outerShdw>
                          </a:effectLst>
                          <a:latin typeface="Berlin Sans FB" panose="020E0602020502020306" pitchFamily="34" charset="0"/>
                        </a:rPr>
                        <a:t>RWM</a:t>
                      </a:r>
                      <a:endParaRPr lang="en-GB" sz="1400" dirty="0">
                        <a:effectLst>
                          <a:outerShdw blurRad="38100" dist="38100" dir="2700000" algn="tl">
                            <a:srgbClr val="000000">
                              <a:alpha val="43137"/>
                            </a:srgbClr>
                          </a:outerShdw>
                        </a:effectLst>
                        <a:latin typeface="Berlin Sans FB" panose="020E0602020502020306" pitchFamily="34" charset="0"/>
                      </a:endParaRPr>
                    </a:p>
                  </a:txBody>
                  <a:tcPr marL="65306" marR="65306" marT="0" marB="0"/>
                </a:tc>
                <a:extLst>
                  <a:ext uri="{0D108BD9-81ED-4DB2-BD59-A6C34878D82A}">
                    <a16:rowId xmlns:a16="http://schemas.microsoft.com/office/drawing/2014/main" val="1677498125"/>
                  </a:ext>
                </a:extLst>
              </a:tr>
              <a:tr h="503822">
                <a:tc>
                  <a:txBody>
                    <a:bodyPr/>
                    <a:lstStyle/>
                    <a:p>
                      <a:pPr marL="21590">
                        <a:spcAft>
                          <a:spcPts val="0"/>
                        </a:spcAft>
                      </a:pPr>
                      <a:r>
                        <a:rPr lang="en-GB" sz="2400" dirty="0">
                          <a:effectLst>
                            <a:outerShdw blurRad="38100" dist="38100" dir="2700000" algn="tl">
                              <a:srgbClr val="000000">
                                <a:alpha val="43137"/>
                              </a:srgbClr>
                            </a:outerShdw>
                          </a:effectLst>
                          <a:latin typeface="Berlin Sans FB" panose="020E0602020502020306" pitchFamily="34" charset="0"/>
                        </a:rPr>
                        <a:t>Southway </a:t>
                      </a:r>
                      <a:endParaRPr lang="en-GB" sz="14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solidFill>
                      <a:schemeClr val="accent6">
                        <a:lumMod val="50000"/>
                      </a:schemeClr>
                    </a:solidFill>
                  </a:tcPr>
                </a:tc>
                <a:tc>
                  <a:txBody>
                    <a:bodyPr/>
                    <a:lstStyle/>
                    <a:p>
                      <a:pPr marL="21590" algn="ctr">
                        <a:spcAft>
                          <a:spcPts val="0"/>
                        </a:spcAft>
                      </a:pPr>
                      <a:r>
                        <a:rPr lang="en-GB" sz="2800" dirty="0">
                          <a:effectLst/>
                          <a:latin typeface="Berlin Sans FB" panose="020E0602020502020306" pitchFamily="34" charset="0"/>
                        </a:rPr>
                        <a:t>78%</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82%</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79%</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a:effectLst/>
                          <a:latin typeface="Berlin Sans FB" panose="020E0602020502020306" pitchFamily="34" charset="0"/>
                        </a:rPr>
                        <a:t>82%</a:t>
                      </a:r>
                      <a:endParaRPr lang="en-GB" sz="180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a:effectLst/>
                          <a:latin typeface="Berlin Sans FB" panose="020E0602020502020306" pitchFamily="34" charset="0"/>
                        </a:rPr>
                        <a:t>64%</a:t>
                      </a:r>
                      <a:endParaRPr lang="en-GB" sz="180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extLst>
                  <a:ext uri="{0D108BD9-81ED-4DB2-BD59-A6C34878D82A}">
                    <a16:rowId xmlns:a16="http://schemas.microsoft.com/office/drawing/2014/main" val="4275454261"/>
                  </a:ext>
                </a:extLst>
              </a:tr>
              <a:tr h="503822">
                <a:tc>
                  <a:txBody>
                    <a:bodyPr/>
                    <a:lstStyle/>
                    <a:p>
                      <a:pPr marL="21590">
                        <a:spcAft>
                          <a:spcPts val="0"/>
                        </a:spcAft>
                      </a:pPr>
                      <a:r>
                        <a:rPr lang="en-GB" sz="2400" dirty="0">
                          <a:effectLst>
                            <a:outerShdw blurRad="38100" dist="38100" dir="2700000" algn="tl">
                              <a:srgbClr val="000000">
                                <a:alpha val="43137"/>
                              </a:srgbClr>
                            </a:outerShdw>
                          </a:effectLst>
                          <a:latin typeface="Berlin Sans FB" panose="020E0602020502020306" pitchFamily="34" charset="0"/>
                        </a:rPr>
                        <a:t>West Sussex </a:t>
                      </a:r>
                      <a:endParaRPr lang="en-GB" sz="14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solidFill>
                      <a:srgbClr val="FFC000"/>
                    </a:solidFill>
                  </a:tcPr>
                </a:tc>
                <a:tc>
                  <a:txBody>
                    <a:bodyPr/>
                    <a:lstStyle/>
                    <a:p>
                      <a:pPr marL="21590" algn="ctr">
                        <a:spcAft>
                          <a:spcPts val="0"/>
                        </a:spcAft>
                      </a:pPr>
                      <a:r>
                        <a:rPr lang="en-GB" sz="2800">
                          <a:effectLst/>
                          <a:latin typeface="Berlin Sans FB" panose="020E0602020502020306" pitchFamily="34" charset="0"/>
                        </a:rPr>
                        <a:t>72%</a:t>
                      </a:r>
                      <a:endParaRPr lang="en-GB" sz="180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76%</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76%</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75%</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62%</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extLst>
                  <a:ext uri="{0D108BD9-81ED-4DB2-BD59-A6C34878D82A}">
                    <a16:rowId xmlns:a16="http://schemas.microsoft.com/office/drawing/2014/main" val="2254938840"/>
                  </a:ext>
                </a:extLst>
              </a:tr>
              <a:tr h="503822">
                <a:tc>
                  <a:txBody>
                    <a:bodyPr/>
                    <a:lstStyle/>
                    <a:p>
                      <a:pPr marL="21590">
                        <a:spcAft>
                          <a:spcPts val="0"/>
                        </a:spcAft>
                      </a:pPr>
                      <a:r>
                        <a:rPr lang="en-GB" sz="2400" dirty="0">
                          <a:effectLst>
                            <a:outerShdw blurRad="38100" dist="38100" dir="2700000" algn="tl">
                              <a:srgbClr val="000000">
                                <a:alpha val="43137"/>
                              </a:srgbClr>
                            </a:outerShdw>
                          </a:effectLst>
                          <a:latin typeface="Berlin Sans FB" panose="020E0602020502020306" pitchFamily="34" charset="0"/>
                        </a:rPr>
                        <a:t>National </a:t>
                      </a:r>
                      <a:endParaRPr lang="en-GB" sz="14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solidFill>
                      <a:srgbClr val="002060"/>
                    </a:solidFill>
                  </a:tcPr>
                </a:tc>
                <a:tc>
                  <a:txBody>
                    <a:bodyPr/>
                    <a:lstStyle/>
                    <a:p>
                      <a:pPr marL="21590" algn="ctr">
                        <a:spcAft>
                          <a:spcPts val="0"/>
                        </a:spcAft>
                      </a:pPr>
                      <a:r>
                        <a:rPr lang="en-GB" sz="2800">
                          <a:effectLst/>
                          <a:latin typeface="Berlin Sans FB" panose="020E0602020502020306" pitchFamily="34" charset="0"/>
                        </a:rPr>
                        <a:t>73%</a:t>
                      </a:r>
                      <a:endParaRPr lang="en-GB" sz="180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78%</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78%</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78%</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tc>
                  <a:txBody>
                    <a:bodyPr/>
                    <a:lstStyle/>
                    <a:p>
                      <a:pPr marL="21590" algn="ctr">
                        <a:spcAft>
                          <a:spcPts val="0"/>
                        </a:spcAft>
                      </a:pPr>
                      <a:r>
                        <a:rPr lang="en-GB" sz="2800" dirty="0">
                          <a:effectLst/>
                          <a:latin typeface="Berlin Sans FB" panose="020E0602020502020306" pitchFamily="34" charset="0"/>
                        </a:rPr>
                        <a:t>65%</a:t>
                      </a:r>
                      <a:endParaRPr lang="en-GB"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306" marR="65306" marT="0" marB="0"/>
                </a:tc>
                <a:extLst>
                  <a:ext uri="{0D108BD9-81ED-4DB2-BD59-A6C34878D82A}">
                    <a16:rowId xmlns:a16="http://schemas.microsoft.com/office/drawing/2014/main" val="3617359301"/>
                  </a:ext>
                </a:extLst>
              </a:tr>
            </a:tbl>
          </a:graphicData>
        </a:graphic>
      </p:graphicFrame>
      <p:pic>
        <p:nvPicPr>
          <p:cNvPr id="4" name="Picture 3"/>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449580" y="978534"/>
            <a:ext cx="2103120" cy="2120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65100" y="7044183"/>
            <a:ext cx="3429000" cy="2092881"/>
          </a:xfrm>
          <a:prstGeom prst="rect">
            <a:avLst/>
          </a:prstGeom>
        </p:spPr>
        <p:txBody>
          <a:bodyPr>
            <a:spAutoFit/>
          </a:bodyPr>
          <a:lstStyle/>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We hope that this prospectus has given you a flavour of what Southway is all about, but nothing can compare with visiting the school in person. For details of prospective new parents meetings, or to make an appointment, please contact the school office on 01444 233824.</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i="1" dirty="0">
                <a:latin typeface="Berlin Sans FB" panose="020E0602020502020306" pitchFamily="34" charset="0"/>
                <a:ea typeface="Times New Roman" panose="02020603050405020304" pitchFamily="18" charset="0"/>
                <a:cs typeface="Arial" panose="020B0604020202020204" pitchFamily="34" charset="0"/>
              </a:rPr>
              <a:t>We look forward to meeting you.</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771900" y="7044183"/>
            <a:ext cx="3206750" cy="2462213"/>
          </a:xfrm>
          <a:prstGeom prst="rect">
            <a:avLst/>
          </a:prstGeom>
        </p:spPr>
        <p:txBody>
          <a:bodyPr wrap="square">
            <a:spAutoFit/>
          </a:bodyPr>
          <a:lstStyle/>
          <a:p>
            <a:pPr>
              <a:spcAft>
                <a:spcPts val="0"/>
              </a:spcAft>
            </a:pPr>
            <a:r>
              <a:rPr lang="en-GB" sz="1400" b="1" dirty="0">
                <a:latin typeface="Berlin Sans FB" panose="020E0602020502020306" pitchFamily="34" charset="0"/>
                <a:ea typeface="Times New Roman" panose="02020603050405020304" pitchFamily="18" charset="0"/>
                <a:cs typeface="Arial" panose="020B0604020202020204" pitchFamily="34" charset="0"/>
              </a:rPr>
              <a:t>Contact Details</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Southway Junior School</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Southway</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Burgess Hill</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West Sussex</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RH15 9SU</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 </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Tel:  01444 233824</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Email </a:t>
            </a:r>
            <a:r>
              <a:rPr lang="en-GB" sz="1400" u="sng" dirty="0">
                <a:solidFill>
                  <a:srgbClr val="0000FF"/>
                </a:solidFill>
                <a:latin typeface="Berlin Sans FB" panose="020E0602020502020306" pitchFamily="34" charset="0"/>
                <a:ea typeface="Times New Roman" panose="02020603050405020304" pitchFamily="18" charset="0"/>
                <a:cs typeface="Arial" panose="020B0604020202020204" pitchFamily="34" charset="0"/>
                <a:hlinkClick r:id="rId5"/>
              </a:rPr>
              <a:t>parentline@southwayjunior.co.uk</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Website </a:t>
            </a:r>
            <a:r>
              <a:rPr lang="en-GB" sz="1400" u="sng" dirty="0">
                <a:solidFill>
                  <a:srgbClr val="0000FF"/>
                </a:solidFill>
                <a:latin typeface="Berlin Sans FB" panose="020E0602020502020306" pitchFamily="34" charset="0"/>
                <a:ea typeface="Times New Roman" panose="02020603050405020304" pitchFamily="18" charset="0"/>
                <a:cs typeface="Arial" panose="020B0604020202020204" pitchFamily="34" charset="0"/>
                <a:hlinkClick r:id="rId6"/>
              </a:rPr>
              <a:t>http://www.southwayjunior.co.uk</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65100" y="9000590"/>
            <a:ext cx="3429000" cy="523220"/>
          </a:xfrm>
          <a:prstGeom prst="rect">
            <a:avLst/>
          </a:prstGeom>
        </p:spPr>
        <p:txBody>
          <a:bodyPr>
            <a:spAutoFit/>
          </a:bodyPr>
          <a:lstStyle/>
          <a:p>
            <a:pPr>
              <a:spcAft>
                <a:spcPts val="0"/>
              </a:spcAft>
            </a:pPr>
            <a:r>
              <a:rPr lang="en-GB" sz="1400" b="1" dirty="0">
                <a:latin typeface="Berlin Sans FB" panose="020E0602020502020306" pitchFamily="34" charset="0"/>
                <a:ea typeface="Times New Roman" panose="02020603050405020304" pitchFamily="18" charset="0"/>
                <a:cs typeface="Arial" panose="020B0604020202020204" pitchFamily="34" charset="0"/>
              </a:rPr>
              <a:t>Headteacher:		</a:t>
            </a:r>
            <a:r>
              <a:rPr lang="en-GB" sz="1400" dirty="0">
                <a:latin typeface="Berlin Sans FB" panose="020E0602020502020306" pitchFamily="34" charset="0"/>
                <a:ea typeface="Times New Roman" panose="02020603050405020304" pitchFamily="18" charset="0"/>
                <a:cs typeface="Arial" panose="020B0604020202020204" pitchFamily="34" charset="0"/>
              </a:rPr>
              <a:t>Mr Pete Newbold</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b="1" dirty="0">
                <a:latin typeface="Berlin Sans FB" panose="020E0602020502020306" pitchFamily="34" charset="0"/>
                <a:ea typeface="Times New Roman" panose="02020603050405020304" pitchFamily="18" charset="0"/>
                <a:cs typeface="Arial" panose="020B0604020202020204" pitchFamily="34" charset="0"/>
              </a:rPr>
              <a:t>Chair of Governors:</a:t>
            </a:r>
            <a:r>
              <a:rPr lang="en-GB" sz="1400" dirty="0">
                <a:latin typeface="Berlin Sans FB" panose="020E0602020502020306" pitchFamily="34" charset="0"/>
                <a:ea typeface="Times New Roman" panose="02020603050405020304" pitchFamily="18" charset="0"/>
                <a:cs typeface="Arial" panose="020B0604020202020204" pitchFamily="34" charset="0"/>
              </a:rPr>
              <a:t>	</a:t>
            </a:r>
            <a:r>
              <a:rPr lang="en-GB" sz="1400" dirty="0" smtClean="0">
                <a:latin typeface="Berlin Sans FB" panose="020E0602020502020306" pitchFamily="34" charset="0"/>
                <a:ea typeface="Times New Roman" panose="02020603050405020304" pitchFamily="18" charset="0"/>
                <a:cs typeface="Arial" panose="020B0604020202020204" pitchFamily="34" charset="0"/>
              </a:rPr>
              <a:t>Mrs Helen Lewis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254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17358" y="646459"/>
            <a:ext cx="2809786" cy="305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r>
              <a:rPr lang="en-GB" altLang="en-US" sz="28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Welcome</a:t>
            </a:r>
          </a:p>
          <a:p>
            <a:pPr defTabSz="742950" eaLnBrk="0" fontAlgn="base" hangingPunct="0">
              <a:spcBef>
                <a:spcPct val="0"/>
              </a:spcBef>
              <a:spcAft>
                <a:spcPct val="0"/>
              </a:spcAft>
            </a:pPr>
            <a:endParaRPr lang="en-GB" altLang="en-US" sz="1788" b="1" dirty="0">
              <a:solidFill>
                <a:srgbClr val="002060"/>
              </a:solidFill>
              <a:latin typeface="Berlin Sans FB" panose="020E0602020502020306" pitchFamily="34" charset="0"/>
              <a:ea typeface="Times New Roman" panose="02020603050405020304" pitchFamily="18" charset="0"/>
              <a:cs typeface="Arial" panose="020B0604020202020204" pitchFamily="34" charset="0"/>
            </a:endParaRPr>
          </a:p>
          <a:p>
            <a:pPr defTabSz="742950" eaLnBrk="0" fontAlgn="base" hangingPunct="0">
              <a:spcBef>
                <a:spcPct val="0"/>
              </a:spcBef>
              <a:spcAft>
                <a:spcPct val="0"/>
              </a:spcAft>
            </a:pPr>
            <a:endParaRPr lang="en-GB" altLang="en-US" sz="325" dirty="0"/>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Dear Parents and Carers </a:t>
            </a:r>
            <a:endParaRPr lang="en-GB" altLang="en-US" sz="325" dirty="0"/>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Welcome to Southway Junior School and thank you for your interest in our school.</a:t>
            </a:r>
            <a:endParaRPr lang="en-GB" altLang="en-US" sz="325" dirty="0"/>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Southway is a warm, vibrant school with happy children who love to learn. We have beautiful, spacious grounds, including a large field, wildlife areas, two playgrounds and a small swimming pool. </a:t>
            </a:r>
            <a:endParaRPr lang="en-GB" altLang="en-US" sz="325" dirty="0"/>
          </a:p>
          <a:p>
            <a:pPr defTabSz="742950" eaLnBrk="0" fontAlgn="base" hangingPunct="0">
              <a:spcBef>
                <a:spcPct val="0"/>
              </a:spcBef>
              <a:spcAft>
                <a:spcPct val="0"/>
              </a:spcAft>
            </a:pPr>
            <a:endParaRPr lang="en-GB" altLang="en-US" sz="1463" dirty="0">
              <a:latin typeface="Arial" panose="020B060402020202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rot="5400000">
            <a:off x="3007224" y="1928377"/>
            <a:ext cx="3605211" cy="2505958"/>
          </a:xfrm>
          <a:prstGeom prst="rect">
            <a:avLst/>
          </a:prstGeom>
          <a:ln w="38100">
            <a:solidFill>
              <a:srgbClr val="FFC000"/>
            </a:solidFill>
          </a:ln>
          <a:effectLst>
            <a:outerShdw blurRad="292100" dist="139700" dir="2700000" algn="tl" rotWithShape="0">
              <a:srgbClr val="333333">
                <a:alpha val="65000"/>
              </a:srgbClr>
            </a:outerShdw>
          </a:effectLst>
        </p:spPr>
      </p:pic>
      <p:sp>
        <p:nvSpPr>
          <p:cNvPr id="4" name="Rectangle 3"/>
          <p:cNvSpPr>
            <a:spLocks noChangeArrowheads="1"/>
          </p:cNvSpPr>
          <p:nvPr/>
        </p:nvSpPr>
        <p:spPr bwMode="auto">
          <a:xfrm rot="10800000" flipV="1">
            <a:off x="517358" y="3508003"/>
            <a:ext cx="5775158" cy="402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Our dedicated team of staff</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work closely together and with</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you to make the children’s</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time at school successful, happy</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and safe. We believe that our</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relationship with parents/carers</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is especially important, because </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with the combined efforts of</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staff, parent and child, we can </a:t>
            </a:r>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reflect our motto ’Learning and Achieving Together.’</a:t>
            </a:r>
          </a:p>
          <a:p>
            <a:pPr defTabSz="742950" eaLnBrk="0" fontAlgn="base" hangingPunct="0">
              <a:spcBef>
                <a:spcPct val="0"/>
              </a:spcBef>
              <a:spcAft>
                <a:spcPct val="0"/>
              </a:spcAft>
            </a:pPr>
            <a:endParaRPr lang="en-GB" altLang="en-US" sz="325" dirty="0"/>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I hope this prospectus gives a brief glimpse of school life at Southway, but would urge you, if possible, to come and take a look for yourself. We are always happy to show prospective children and their parents/carers around, both during our open-mornings or individually by appointment. Please contact the office for further details.</a:t>
            </a:r>
          </a:p>
          <a:p>
            <a:pPr defTabSz="742950" eaLnBrk="0" fontAlgn="base" hangingPunct="0">
              <a:spcBef>
                <a:spcPct val="0"/>
              </a:spcBef>
              <a:spcAft>
                <a:spcPct val="0"/>
              </a:spcAft>
            </a:pPr>
            <a:endParaRPr lang="en-GB" altLang="en-US" sz="325" dirty="0"/>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I look forward to meeting you.</a:t>
            </a:r>
          </a:p>
          <a:p>
            <a:pPr defTabSz="742950" eaLnBrk="0" fontAlgn="base" hangingPunct="0">
              <a:spcBef>
                <a:spcPct val="0"/>
              </a:spcBef>
              <a:spcAft>
                <a:spcPct val="0"/>
              </a:spcAft>
            </a:pPr>
            <a:endParaRPr lang="en-GB" altLang="en-US" sz="1300" dirty="0">
              <a:latin typeface="Berlin Sans FB" panose="020E0602020502020306" pitchFamily="34" charset="0"/>
              <a:ea typeface="Times New Roman" panose="02020603050405020304" pitchFamily="18" charset="0"/>
              <a:cs typeface="Arial" panose="020B0604020202020204" pitchFamily="34" charset="0"/>
            </a:endParaRPr>
          </a:p>
          <a:p>
            <a:pPr defTabSz="742950" eaLnBrk="0" fontAlgn="base" hangingPunct="0">
              <a:spcBef>
                <a:spcPct val="0"/>
              </a:spcBef>
              <a:spcAft>
                <a:spcPct val="0"/>
              </a:spcAft>
            </a:pPr>
            <a:endParaRPr lang="en-GB" altLang="en-US" sz="325" dirty="0"/>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Best wishes</a:t>
            </a:r>
            <a:endParaRPr lang="en-GB" altLang="en-US" sz="325" dirty="0"/>
          </a:p>
          <a:p>
            <a:pPr defTabSz="742950" eaLnBrk="0" fontAlgn="base" hangingPunct="0">
              <a:spcBef>
                <a:spcPct val="0"/>
              </a:spcBef>
              <a:spcAft>
                <a:spcPct val="0"/>
              </a:spcAft>
            </a:pPr>
            <a:r>
              <a:rPr lang="en-GB" altLang="en-US" sz="1300" dirty="0">
                <a:latin typeface="Berlin Sans FB" panose="020E0602020502020306" pitchFamily="34" charset="0"/>
                <a:ea typeface="Times New Roman" panose="02020603050405020304" pitchFamily="18" charset="0"/>
                <a:cs typeface="Arial" panose="020B0604020202020204" pitchFamily="34" charset="0"/>
              </a:rPr>
              <a:t>Pete Newbold       Headteacher</a:t>
            </a:r>
            <a:r>
              <a:rPr lang="en-GB" altLang="en-US" sz="1300" dirty="0">
                <a:latin typeface="Arial" panose="020B0604020202020204" pitchFamily="34" charset="0"/>
                <a:ea typeface="Times New Roman" panose="02020603050405020304" pitchFamily="18" charset="0"/>
                <a:cs typeface="Arial" panose="020B0604020202020204" pitchFamily="34" charset="0"/>
              </a:rPr>
              <a:t> </a:t>
            </a:r>
            <a:r>
              <a:rPr lang="en-GB" altLang="en-US" sz="1138" dirty="0">
                <a:latin typeface="Arial" panose="020B0604020202020204" pitchFamily="34" charset="0"/>
                <a:ea typeface="Times New Roman" panose="02020603050405020304" pitchFamily="18" charset="0"/>
                <a:cs typeface="Arial" panose="020B0604020202020204" pitchFamily="34" charset="0"/>
              </a:rPr>
              <a:t>	</a:t>
            </a:r>
            <a:endParaRPr lang="en-GB" altLang="en-US" sz="1463" dirty="0">
              <a:latin typeface="Arial" panose="020B0604020202020204" pitchFamily="34" charset="0"/>
            </a:endParaRPr>
          </a:p>
        </p:txBody>
      </p:sp>
      <p:pic>
        <p:nvPicPr>
          <p:cNvPr id="5" name="Picture 4" descr="Shape&#10;&#10;Description automatically generated with low confidence">
            <a:hlinkClick r:id="rId3"/>
            <a:extLst>
              <a:ext uri="{FF2B5EF4-FFF2-40B4-BE49-F238E27FC236}">
                <a16:creationId xmlns:a16="http://schemas.microsoft.com/office/drawing/2014/main" id="{05DD4073-BBAD-2D47-BFA9-FAE76E9C73B7}"/>
              </a:ext>
            </a:extLst>
          </p:cNvPr>
          <p:cNvPicPr>
            <a:picLocks noChangeAspect="1"/>
          </p:cNvPicPr>
          <p:nvPr/>
        </p:nvPicPr>
        <p:blipFill>
          <a:blip r:embed="rId4">
            <a:duotone>
              <a:schemeClr val="accent4">
                <a:shade val="45000"/>
                <a:satMod val="135000"/>
              </a:schemeClr>
              <a:prstClr val="white"/>
            </a:duotone>
          </a:blip>
          <a:stretch>
            <a:fillRect/>
          </a:stretch>
        </p:blipFill>
        <p:spPr>
          <a:xfrm>
            <a:off x="1077973" y="8712501"/>
            <a:ext cx="491151" cy="491151"/>
          </a:xfrm>
          <a:prstGeom prst="rect">
            <a:avLst/>
          </a:prstGeom>
        </p:spPr>
      </p:pic>
      <p:pic>
        <p:nvPicPr>
          <p:cNvPr id="6" name="Picture 5" descr="A picture containing electronics, vector graphics&#10;&#10;Description automatically generated">
            <a:hlinkClick r:id="rId5"/>
            <a:extLst>
              <a:ext uri="{FF2B5EF4-FFF2-40B4-BE49-F238E27FC236}">
                <a16:creationId xmlns:a16="http://schemas.microsoft.com/office/drawing/2014/main" id="{E96918E4-AB1C-9447-8223-6F97D10C65D3}"/>
              </a:ext>
            </a:extLst>
          </p:cNvPr>
          <p:cNvPicPr>
            <a:picLocks noChangeAspect="1"/>
          </p:cNvPicPr>
          <p:nvPr/>
        </p:nvPicPr>
        <p:blipFill>
          <a:blip r:embed="rId6">
            <a:duotone>
              <a:prstClr val="black"/>
              <a:schemeClr val="accent4">
                <a:tint val="45000"/>
                <a:satMod val="400000"/>
              </a:schemeClr>
            </a:duotone>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1699525" y="8727425"/>
            <a:ext cx="461302" cy="461302"/>
          </a:xfrm>
          <a:prstGeom prst="rect">
            <a:avLst/>
          </a:prstGeom>
        </p:spPr>
      </p:pic>
      <p:pic>
        <p:nvPicPr>
          <p:cNvPr id="7" name="Picture 6" descr="Logo, icon&#10;&#10;Description automatically generated">
            <a:hlinkClick r:id="rId8"/>
            <a:extLst>
              <a:ext uri="{FF2B5EF4-FFF2-40B4-BE49-F238E27FC236}">
                <a16:creationId xmlns:a16="http://schemas.microsoft.com/office/drawing/2014/main" id="{A0E85DF6-7197-DB4E-B037-1915022D596B}"/>
              </a:ext>
            </a:extLst>
          </p:cNvPr>
          <p:cNvPicPr>
            <a:picLocks noChangeAspect="1"/>
          </p:cNvPicPr>
          <p:nvPr/>
        </p:nvPicPr>
        <p:blipFill>
          <a:blip r:embed="rId9">
            <a:duotone>
              <a:schemeClr val="accent4">
                <a:shade val="45000"/>
                <a:satMod val="135000"/>
              </a:schemeClr>
              <a:prstClr val="white"/>
            </a:duotone>
          </a:blip>
          <a:stretch>
            <a:fillRect/>
          </a:stretch>
        </p:blipFill>
        <p:spPr>
          <a:xfrm>
            <a:off x="2321076" y="8741032"/>
            <a:ext cx="466830" cy="466435"/>
          </a:xfrm>
          <a:prstGeom prst="rect">
            <a:avLst/>
          </a:prstGeom>
        </p:spPr>
      </p:pic>
      <p:sp>
        <p:nvSpPr>
          <p:cNvPr id="8" name="Slide Number Placeholder 10">
            <a:extLst>
              <a:ext uri="{FF2B5EF4-FFF2-40B4-BE49-F238E27FC236}">
                <a16:creationId xmlns:a16="http://schemas.microsoft.com/office/drawing/2014/main" id="{39FFA44B-31B3-4C47-8728-2E4676140F3B}"/>
              </a:ext>
            </a:extLst>
          </p:cNvPr>
          <p:cNvSpPr>
            <a:spLocks noGrp="1"/>
          </p:cNvSpPr>
          <p:nvPr>
            <p:ph type="sldNum" sz="quarter" idx="12"/>
          </p:nvPr>
        </p:nvSpPr>
        <p:spPr>
          <a:xfrm>
            <a:off x="996379" y="9314012"/>
            <a:ext cx="1614068" cy="200543"/>
          </a:xfrm>
        </p:spPr>
        <p:txBody>
          <a:bodyPr/>
          <a:lstStyle/>
          <a:p>
            <a:r>
              <a:rPr lang="en-US" sz="975" dirty="0">
                <a:solidFill>
                  <a:srgbClr val="084189"/>
                </a:solidFill>
                <a:latin typeface="Berlin Sans FB" panose="020E0602020502020306" pitchFamily="34" charset="77"/>
              </a:rPr>
              <a:t>Southway Junior School     </a:t>
            </a:r>
            <a:endParaRPr lang="en-US" sz="731" dirty="0">
              <a:solidFill>
                <a:srgbClr val="B69745"/>
              </a:solidFill>
              <a:latin typeface="Berlin Sans FB" panose="020E0602020502020306" pitchFamily="34" charset="77"/>
            </a:endParaRPr>
          </a:p>
        </p:txBody>
      </p:sp>
    </p:spTree>
    <p:extLst>
      <p:ext uri="{BB962C8B-B14F-4D97-AF65-F5344CB8AC3E}">
        <p14:creationId xmlns:p14="http://schemas.microsoft.com/office/powerpoint/2010/main" val="80261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858000" cy="492443"/>
          </a:xfrm>
          <a:prstGeom prst="rect">
            <a:avLst/>
          </a:prstGeom>
          <a:solidFill>
            <a:schemeClr val="accent1">
              <a:lumMod val="50000"/>
            </a:schemeClr>
          </a:solidFill>
        </p:spPr>
        <p:txBody>
          <a:bodyPr wrap="square" rtlCol="0">
            <a:spAutoFit/>
          </a:bodyPr>
          <a:lstStyle/>
          <a:p>
            <a:pPr algn="ctr"/>
            <a:r>
              <a:rPr lang="en-GB" sz="2600" b="1" dirty="0">
                <a:solidFill>
                  <a:schemeClr val="bg1"/>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Arial" panose="020B0604020202020204" pitchFamily="34" charset="0"/>
              </a:rPr>
              <a:t>Southway Junior School Vision and Aims</a:t>
            </a:r>
            <a:endParaRPr lang="en-GB" sz="894"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17065" y="696970"/>
            <a:ext cx="6240146" cy="4369722"/>
          </a:xfrm>
          <a:prstGeom prst="rect">
            <a:avLst/>
          </a:prstGeom>
        </p:spPr>
        <p:txBody>
          <a:bodyPr wrap="square">
            <a:spAutoFit/>
          </a:bodyPr>
          <a:lstStyle/>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We want all our children to become</a:t>
            </a: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happy, confident individuals, who respect</a:t>
            </a: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others and the world in which they live, </a:t>
            </a: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achieve personal success and develop </a:t>
            </a: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an enthusiasm and thirst for learning. </a:t>
            </a:r>
            <a:endParaRPr lang="en-GB" sz="894"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 </a:t>
            </a:r>
            <a:endParaRPr lang="en-GB" sz="894"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63" b="1" dirty="0">
                <a:latin typeface="Berlin Sans FB" panose="020E0602020502020306" pitchFamily="34" charset="0"/>
                <a:ea typeface="Times New Roman" panose="02020603050405020304" pitchFamily="18" charset="0"/>
                <a:cs typeface="Arial" panose="020B0604020202020204" pitchFamily="34" charset="0"/>
              </a:rPr>
              <a:t>Aims</a:t>
            </a:r>
            <a:endParaRPr lang="en-GB" sz="894"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We aim to provide a learning</a:t>
            </a: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environment which is child-centred, </a:t>
            </a: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creative and challenging, so that </a:t>
            </a: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our children are happy, engaged,</a:t>
            </a: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work hard and are enthusiastic learners. </a:t>
            </a:r>
            <a:endParaRPr lang="en-GB" sz="894"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63" dirty="0">
                <a:latin typeface="Berlin Sans FB" panose="020E0602020502020306" pitchFamily="34" charset="0"/>
                <a:ea typeface="Times New Roman" panose="02020603050405020304" pitchFamily="18" charset="0"/>
                <a:cs typeface="Arial" panose="020B0604020202020204" pitchFamily="34" charset="0"/>
              </a:rPr>
              <a:t> </a:t>
            </a:r>
            <a:endParaRPr lang="en-GB" sz="894" dirty="0">
              <a:latin typeface="Arial" panose="020B0604020202020204" pitchFamily="34" charset="0"/>
              <a:ea typeface="Times New Roman" panose="02020603050405020304" pitchFamily="18" charset="0"/>
              <a:cs typeface="Times New Roman" panose="02020603050405020304" pitchFamily="18" charset="0"/>
            </a:endParaRPr>
          </a:p>
          <a:p>
            <a:r>
              <a:rPr lang="en-GB" sz="1463" dirty="0">
                <a:latin typeface="Berlin Sans FB" panose="020E0602020502020306" pitchFamily="34" charset="0"/>
                <a:ea typeface="Times New Roman" panose="02020603050405020304" pitchFamily="18" charset="0"/>
                <a:cs typeface="Arial" panose="020B0604020202020204" pitchFamily="34" charset="0"/>
              </a:rPr>
              <a:t>We think of the school as a community </a:t>
            </a:r>
            <a:r>
              <a:rPr lang="en-GB" sz="1463" dirty="0" smtClean="0">
                <a:latin typeface="Berlin Sans FB" panose="020E0602020502020306" pitchFamily="34" charset="0"/>
                <a:ea typeface="Times New Roman" panose="02020603050405020304" pitchFamily="18" charset="0"/>
                <a:cs typeface="Arial" panose="020B0604020202020204" pitchFamily="34" charset="0"/>
              </a:rPr>
              <a:t>of</a:t>
            </a:r>
          </a:p>
          <a:p>
            <a:r>
              <a:rPr lang="en-GB" sz="1463" dirty="0" smtClean="0">
                <a:latin typeface="Berlin Sans FB" panose="020E0602020502020306" pitchFamily="34" charset="0"/>
                <a:ea typeface="Times New Roman" panose="02020603050405020304" pitchFamily="18" charset="0"/>
                <a:cs typeface="Arial" panose="020B0604020202020204" pitchFamily="34" charset="0"/>
              </a:rPr>
              <a:t>learners </a:t>
            </a:r>
            <a:r>
              <a:rPr lang="en-GB" sz="1463" dirty="0">
                <a:latin typeface="Berlin Sans FB" panose="020E0602020502020306" pitchFamily="34" charset="0"/>
                <a:ea typeface="Times New Roman" panose="02020603050405020304" pitchFamily="18" charset="0"/>
                <a:cs typeface="Arial" panose="020B0604020202020204" pitchFamily="34" charset="0"/>
              </a:rPr>
              <a:t>and recognise the importance of developing individuals’ sense of </a:t>
            </a:r>
            <a:r>
              <a:rPr lang="en-GB" sz="1463" dirty="0" smtClean="0">
                <a:latin typeface="Berlin Sans FB" panose="020E0602020502020306" pitchFamily="34" charset="0"/>
                <a:ea typeface="Times New Roman" panose="02020603050405020304" pitchFamily="18" charset="0"/>
                <a:cs typeface="Arial" panose="020B0604020202020204" pitchFamily="34" charset="0"/>
              </a:rPr>
              <a:t>                   self-worth </a:t>
            </a:r>
            <a:r>
              <a:rPr lang="en-GB" sz="1463" dirty="0">
                <a:latin typeface="Berlin Sans FB" panose="020E0602020502020306" pitchFamily="34" charset="0"/>
                <a:ea typeface="Times New Roman" panose="02020603050405020304" pitchFamily="18" charset="0"/>
                <a:cs typeface="Arial" panose="020B0604020202020204" pitchFamily="34" charset="0"/>
              </a:rPr>
              <a:t>and self-respect, as well as respect for others, to help them succeed and achieve. We have high expectations throughout the school and aim to foster children’s independence as they develop their different skills and have fun whilst learning.</a:t>
            </a:r>
            <a:endParaRPr lang="en-GB" sz="1463" dirty="0"/>
          </a:p>
        </p:txBody>
      </p:sp>
      <p:sp>
        <p:nvSpPr>
          <p:cNvPr id="8" name="Rounded Rectangle 7"/>
          <p:cNvSpPr/>
          <p:nvPr/>
        </p:nvSpPr>
        <p:spPr>
          <a:xfrm>
            <a:off x="4102768" y="825813"/>
            <a:ext cx="2185504" cy="263627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95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Year 6 pupil  </a:t>
            </a:r>
            <a:r>
              <a:rPr lang="en-US" sz="1463"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‘The best thing about my school is the teachers explain things clearly and I think the lessons are really fun’</a:t>
            </a:r>
          </a:p>
          <a:p>
            <a:pPr algn="ctr"/>
            <a:r>
              <a:rPr lang="en-US" sz="195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Pupil survey 2021</a:t>
            </a:r>
            <a:r>
              <a:rPr lang="en-US" sz="1463"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	</a:t>
            </a: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0" y="5066692"/>
            <a:ext cx="6858000" cy="4839308"/>
          </a:xfrm>
          <a:prstGeom prst="rect">
            <a:avLst/>
          </a:prstGeom>
          <a:ln w="38100">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5151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5" y="216310"/>
            <a:ext cx="6110515" cy="4247317"/>
          </a:xfrm>
          <a:prstGeom prst="rect">
            <a:avLst/>
          </a:prstGeom>
        </p:spPr>
        <p:txBody>
          <a:bodyPr wrap="square">
            <a:spAutoFit/>
          </a:bodyPr>
          <a:lstStyle/>
          <a:p>
            <a:pPr algn="just">
              <a:spcAft>
                <a:spcPts val="0"/>
              </a:spcAft>
            </a:pPr>
            <a:r>
              <a:rPr lang="en-GB" sz="32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The School</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dirty="0">
                <a:latin typeface="Berlin Sans FB" panose="020E0602020502020306" pitchFamily="34" charset="0"/>
                <a:ea typeface="Times New Roman" panose="02020603050405020304" pitchFamily="18" charset="0"/>
                <a:cs typeface="Arial" panose="020B0604020202020204" pitchFamily="34" charset="0"/>
              </a:rPr>
              <a:t>At Southway Junior School we have children in single-aged classes from Years 3 to 6. Our published admissions number is 360 and there are three classes in each year group. The number of children in a class is usually around 30. The vast majority of children transfer to us from The </a:t>
            </a:r>
            <a:r>
              <a:rPr lang="en-GB" sz="1600" dirty="0" err="1">
                <a:latin typeface="Berlin Sans FB" panose="020E0602020502020306" pitchFamily="34" charset="0"/>
                <a:ea typeface="Times New Roman" panose="02020603050405020304" pitchFamily="18" charset="0"/>
                <a:cs typeface="Arial" panose="020B0604020202020204" pitchFamily="34" charset="0"/>
              </a:rPr>
              <a:t>Gattons</a:t>
            </a:r>
            <a:r>
              <a:rPr lang="en-GB" sz="1600" dirty="0">
                <a:latin typeface="Berlin Sans FB" panose="020E0602020502020306" pitchFamily="34" charset="0"/>
                <a:ea typeface="Times New Roman" panose="02020603050405020304" pitchFamily="18" charset="0"/>
                <a:cs typeface="Arial" panose="020B0604020202020204" pitchFamily="34" charset="0"/>
              </a:rPr>
              <a:t> </a:t>
            </a:r>
            <a:r>
              <a:rPr lang="en-GB" sz="1600" dirty="0" smtClean="0">
                <a:latin typeface="Berlin Sans FB" panose="020E0602020502020306" pitchFamily="34" charset="0"/>
                <a:ea typeface="Times New Roman" panose="02020603050405020304" pitchFamily="18" charset="0"/>
                <a:cs typeface="Arial" panose="020B0604020202020204" pitchFamily="34" charset="0"/>
              </a:rPr>
              <a:t>Infant </a:t>
            </a:r>
            <a:r>
              <a:rPr lang="en-GB" sz="1600" dirty="0">
                <a:latin typeface="Berlin Sans FB" panose="020E0602020502020306" pitchFamily="34" charset="0"/>
                <a:ea typeface="Times New Roman" panose="02020603050405020304" pitchFamily="18" charset="0"/>
                <a:cs typeface="Arial" panose="020B0604020202020204" pitchFamily="34" charset="0"/>
              </a:rPr>
              <a:t>School and we try to keep them in their same classes in Year 3 to smooth their transition from Key Stage 1 to Key Stage 2.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dirty="0">
                <a:latin typeface="Berlin Sans FB" panose="020E0602020502020306" pitchFamily="34" charset="0"/>
                <a:ea typeface="Times New Roman" panose="02020603050405020304" pitchFamily="18" charset="0"/>
                <a:cs typeface="Arial" panose="020B0604020202020204" pitchFamily="34" charset="0"/>
              </a:rPr>
              <a:t>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dirty="0">
                <a:latin typeface="Berlin Sans FB" panose="020E0602020502020306" pitchFamily="34" charset="0"/>
                <a:ea typeface="Times New Roman" panose="02020603050405020304" pitchFamily="18" charset="0"/>
                <a:cs typeface="Arial" panose="020B0604020202020204" pitchFamily="34" charset="0"/>
              </a:rPr>
              <a:t>Our teaching team includes 13 Teaching Assistants who support children in class in the mornings. Each week, when class teachers have their statutory planning, preparation and assessment (PPA) time out of class, the children are taught by the same HLTA (Higher Level Teaching Assistant) to ensure good continuity of teaching and learning.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400" dirty="0">
                <a:latin typeface="Berlin Sans FB" panose="020E0602020502020306" pitchFamily="34" charset="0"/>
                <a:ea typeface="Times New Roman" panose="02020603050405020304" pitchFamily="18" charset="0"/>
                <a:cs typeface="Arial" panose="020B0604020202020204" pitchFamily="34" charset="0"/>
              </a:rPr>
              <a:t>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 y="4783667"/>
            <a:ext cx="6858000" cy="5122333"/>
          </a:xfrm>
          <a:prstGeom prst="rect">
            <a:avLst/>
          </a:prstGeom>
        </p:spPr>
      </p:pic>
    </p:spTree>
    <p:extLst>
      <p:ext uri="{BB962C8B-B14F-4D97-AF65-F5344CB8AC3E}">
        <p14:creationId xmlns:p14="http://schemas.microsoft.com/office/powerpoint/2010/main" val="2285223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140839" y="-187641"/>
            <a:ext cx="6576321" cy="1026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800" b="0" i="0" u="none" strike="noStrike" cap="none" normalizeH="0" baseline="0" dirty="0" smtClean="0">
                <a:ln>
                  <a:noFill/>
                </a:ln>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Arial" panose="020B0604020202020204" pitchFamily="34" charset="0"/>
              </a:rPr>
              <a:t>     </a:t>
            </a:r>
            <a:r>
              <a:rPr kumimoji="0" lang="en-GB" altLang="en-US" sz="4000" b="1" i="0" u="none" strike="noStrike" cap="none" normalizeH="0" baseline="0" dirty="0" smtClean="0">
                <a:ln>
                  <a:noFill/>
                </a:ln>
                <a:solidFill>
                  <a:schemeClr val="bg1"/>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Arial" panose="020B0604020202020204" pitchFamily="34" charset="0"/>
              </a:rPr>
              <a:t>School facilities include:</a:t>
            </a:r>
            <a:endParaRPr kumimoji="0" lang="en-GB" alt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smtClean="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smtClean="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smtClean="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smtClean="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smtClean="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smtClean="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2800" b="1" dirty="0">
              <a:solidFill>
                <a:srgbClr val="002060"/>
              </a:solidFill>
              <a:effectLst>
                <a:outerShdw blurRad="38100" dist="38100" dir="2700000" algn="tl">
                  <a:srgbClr val="000000">
                    <a:alpha val="43137"/>
                  </a:srgbClr>
                </a:outerShdw>
              </a:effectLst>
              <a:latin typeface="Berlin Sans FB" panose="020E0602020502020306"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700" b="0" i="0" u="none" strike="noStrike" cap="none" normalizeH="0" baseline="0" dirty="0" smtClean="0">
              <a:ln>
                <a:noFill/>
              </a:ln>
              <a:solidFill>
                <a:schemeClr val="tx1"/>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LaRC (Learning and Resource Centre)</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Wireless access to the internet across the school</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CleverTouch TVs in every class</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Separate dining hall, also used for PE and drama </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An adventure playground and tyre parks</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A bird hide and boardwalk</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Two ponds with decking</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A market garden area with fruit trees and raised vegetable beds</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A cookery and Art / DT classroom</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A hall with staging and lights </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A swimming pool</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Large </a:t>
            </a:r>
            <a:r>
              <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fields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altLang="en-US" sz="1600" dirty="0" smtClean="0">
                <a:latin typeface="Berlin Sans FB" panose="020E0602020502020306" pitchFamily="34" charset="0"/>
                <a:ea typeface="Times New Roman" panose="02020603050405020304" pitchFamily="18" charset="0"/>
                <a:cs typeface="Arial" panose="020B0604020202020204" pitchFamily="34" charset="0"/>
              </a:rPr>
              <a:t>  Sensory garden</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600" b="0" i="0" u="none" strike="noStrike" cap="none" normalizeH="0" baseline="0" dirty="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a:t>
            </a:r>
            <a:r>
              <a:rPr kumimoji="0" lang="en-US"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Trim trails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altLang="en-US" sz="1600" dirty="0">
                <a:latin typeface="Berlin Sans FB" panose="020E0602020502020306" pitchFamily="34" charset="0"/>
                <a:ea typeface="Times New Roman" panose="02020603050405020304" pitchFamily="18" charset="0"/>
                <a:cs typeface="Arial" panose="020B0604020202020204" pitchFamily="34" charset="0"/>
              </a:rPr>
              <a:t> </a:t>
            </a:r>
            <a:r>
              <a:rPr lang="en-US" altLang="en-US" sz="1600" dirty="0" smtClean="0">
                <a:latin typeface="Berlin Sans FB" panose="020E0602020502020306" pitchFamily="34" charset="0"/>
                <a:ea typeface="Times New Roman" panose="02020603050405020304" pitchFamily="18" charset="0"/>
                <a:cs typeface="Arial" panose="020B0604020202020204" pitchFamily="34" charset="0"/>
              </a:rPr>
              <a:t> Story telling garden</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rPr>
              <a:t>  And much more…</a:t>
            </a:r>
            <a:endParaRPr kumimoji="0" lang="en-GB"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069"/>
          <a:stretch/>
        </p:blipFill>
        <p:spPr>
          <a:xfrm>
            <a:off x="0" y="623689"/>
            <a:ext cx="6858000" cy="4882773"/>
          </a:xfrm>
          <a:prstGeom prst="rect">
            <a:avLst/>
          </a:prstGeom>
        </p:spPr>
      </p:pic>
    </p:spTree>
    <p:extLst>
      <p:ext uri="{BB962C8B-B14F-4D97-AF65-F5344CB8AC3E}">
        <p14:creationId xmlns:p14="http://schemas.microsoft.com/office/powerpoint/2010/main" val="989147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3212354"/>
              </p:ext>
            </p:extLst>
          </p:nvPr>
        </p:nvGraphicFramePr>
        <p:xfrm>
          <a:off x="0" y="1641141"/>
          <a:ext cx="6858000" cy="6326205"/>
        </p:xfrm>
        <a:graphic>
          <a:graphicData uri="http://schemas.openxmlformats.org/drawingml/2006/table">
            <a:tbl>
              <a:tblPr firstRow="1" firstCol="1" lastRow="1" lastCol="1" bandRow="1" bandCol="1">
                <a:tableStyleId>{3C2FFA5D-87B4-456A-9821-1D502468CF0F}</a:tableStyleId>
              </a:tblPr>
              <a:tblGrid>
                <a:gridCol w="1388997">
                  <a:extLst>
                    <a:ext uri="{9D8B030D-6E8A-4147-A177-3AD203B41FA5}">
                      <a16:colId xmlns:a16="http://schemas.microsoft.com/office/drawing/2014/main" val="4150782425"/>
                    </a:ext>
                  </a:extLst>
                </a:gridCol>
                <a:gridCol w="1844982">
                  <a:extLst>
                    <a:ext uri="{9D8B030D-6E8A-4147-A177-3AD203B41FA5}">
                      <a16:colId xmlns:a16="http://schemas.microsoft.com/office/drawing/2014/main" val="1405546335"/>
                    </a:ext>
                  </a:extLst>
                </a:gridCol>
                <a:gridCol w="1798682">
                  <a:extLst>
                    <a:ext uri="{9D8B030D-6E8A-4147-A177-3AD203B41FA5}">
                      <a16:colId xmlns:a16="http://schemas.microsoft.com/office/drawing/2014/main" val="175071203"/>
                    </a:ext>
                  </a:extLst>
                </a:gridCol>
                <a:gridCol w="1825339">
                  <a:extLst>
                    <a:ext uri="{9D8B030D-6E8A-4147-A177-3AD203B41FA5}">
                      <a16:colId xmlns:a16="http://schemas.microsoft.com/office/drawing/2014/main" val="4165875121"/>
                    </a:ext>
                  </a:extLst>
                </a:gridCol>
              </a:tblGrid>
              <a:tr h="390859">
                <a:tc>
                  <a:txBody>
                    <a:bodyPr/>
                    <a:lstStyle/>
                    <a:p>
                      <a:pPr algn="ctr">
                        <a:lnSpc>
                          <a:spcPct val="107000"/>
                        </a:lnSpc>
                        <a:spcAft>
                          <a:spcPts val="0"/>
                        </a:spcAft>
                      </a:pPr>
                      <a:r>
                        <a:rPr lang="en-GB" sz="1800" dirty="0">
                          <a:effectLst>
                            <a:outerShdw blurRad="38100" dist="38100" dir="2700000" algn="tl">
                              <a:srgbClr val="000000">
                                <a:alpha val="43137"/>
                              </a:srgbClr>
                            </a:outerShdw>
                          </a:effectLst>
                          <a:latin typeface="Berlin Sans FB" panose="020E0602020502020306" pitchFamily="34" charset="0"/>
                        </a:rPr>
                        <a:t>Year Group</a:t>
                      </a:r>
                      <a:endParaRPr lang="en-GB" sz="11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tc>
                <a:tc>
                  <a:txBody>
                    <a:bodyPr/>
                    <a:lstStyle/>
                    <a:p>
                      <a:pPr algn="ctr">
                        <a:lnSpc>
                          <a:spcPct val="107000"/>
                        </a:lnSpc>
                        <a:spcAft>
                          <a:spcPts val="0"/>
                        </a:spcAft>
                      </a:pPr>
                      <a:r>
                        <a:rPr lang="en-GB" sz="2000" dirty="0">
                          <a:effectLst>
                            <a:outerShdw blurRad="38100" dist="38100" dir="2700000" algn="tl">
                              <a:srgbClr val="000000">
                                <a:alpha val="43137"/>
                              </a:srgbClr>
                            </a:outerShdw>
                          </a:effectLst>
                          <a:latin typeface="Berlin Sans FB" panose="020E0602020502020306" pitchFamily="34" charset="0"/>
                        </a:rPr>
                        <a:t>Autumn Term</a:t>
                      </a:r>
                      <a:endParaRPr lang="en-GB" sz="14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tc>
                <a:tc>
                  <a:txBody>
                    <a:bodyPr/>
                    <a:lstStyle/>
                    <a:p>
                      <a:pPr algn="ctr">
                        <a:lnSpc>
                          <a:spcPct val="107000"/>
                        </a:lnSpc>
                        <a:spcAft>
                          <a:spcPts val="0"/>
                        </a:spcAft>
                      </a:pPr>
                      <a:r>
                        <a:rPr lang="en-GB" sz="2000" dirty="0">
                          <a:effectLst>
                            <a:outerShdw blurRad="38100" dist="38100" dir="2700000" algn="tl">
                              <a:srgbClr val="000000">
                                <a:alpha val="43137"/>
                              </a:srgbClr>
                            </a:outerShdw>
                          </a:effectLst>
                          <a:latin typeface="Berlin Sans FB" panose="020E0602020502020306" pitchFamily="34" charset="0"/>
                        </a:rPr>
                        <a:t>Spring Term</a:t>
                      </a:r>
                      <a:endParaRPr lang="en-GB" sz="14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tc>
                <a:tc>
                  <a:txBody>
                    <a:bodyPr/>
                    <a:lstStyle/>
                    <a:p>
                      <a:pPr algn="ctr">
                        <a:lnSpc>
                          <a:spcPct val="107000"/>
                        </a:lnSpc>
                        <a:spcAft>
                          <a:spcPts val="0"/>
                        </a:spcAft>
                      </a:pPr>
                      <a:r>
                        <a:rPr lang="en-GB" sz="2000" dirty="0">
                          <a:effectLst>
                            <a:outerShdw blurRad="38100" dist="38100" dir="2700000" algn="tl">
                              <a:srgbClr val="000000">
                                <a:alpha val="43137"/>
                              </a:srgbClr>
                            </a:outerShdw>
                          </a:effectLst>
                          <a:latin typeface="Berlin Sans FB" panose="020E0602020502020306" pitchFamily="34" charset="0"/>
                        </a:rPr>
                        <a:t>Summer Term</a:t>
                      </a:r>
                      <a:endParaRPr lang="en-GB" sz="1400" dirty="0">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tc>
                <a:extLst>
                  <a:ext uri="{0D108BD9-81ED-4DB2-BD59-A6C34878D82A}">
                    <a16:rowId xmlns:a16="http://schemas.microsoft.com/office/drawing/2014/main" val="1897085333"/>
                  </a:ext>
                </a:extLst>
              </a:tr>
              <a:tr h="1147921">
                <a:tc>
                  <a:txBody>
                    <a:bodyPr/>
                    <a:lstStyle/>
                    <a:p>
                      <a:pPr algn="ctr">
                        <a:lnSpc>
                          <a:spcPct val="107000"/>
                        </a:lnSpc>
                        <a:spcAft>
                          <a:spcPts val="0"/>
                        </a:spcAft>
                      </a:pPr>
                      <a:r>
                        <a:rPr lang="en-GB" sz="2400" dirty="0">
                          <a:effectLst/>
                          <a:latin typeface="Berlin Sans FB" panose="020E0602020502020306" pitchFamily="34" charset="0"/>
                        </a:rPr>
                        <a:t>Year 3</a:t>
                      </a:r>
                      <a:endParaRPr lang="en-GB" sz="140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Me and My World / Habitats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Geography focus – local  area study</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Science focus – Plants, living things in habitats</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Invaders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History focus – Pirates, Vikings, Anglo-Saxons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Science focus – Human Body</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Battles and Bangs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History focus – Roman Britain, Pompeii</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Science focus – Volcanoes, Rocks &amp; Soils</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extLst>
                  <a:ext uri="{0D108BD9-81ED-4DB2-BD59-A6C34878D82A}">
                    <a16:rowId xmlns:a16="http://schemas.microsoft.com/office/drawing/2014/main" val="1257396450"/>
                  </a:ext>
                </a:extLst>
              </a:tr>
              <a:tr h="1132462">
                <a:tc>
                  <a:txBody>
                    <a:bodyPr/>
                    <a:lstStyle/>
                    <a:p>
                      <a:pPr algn="ctr">
                        <a:lnSpc>
                          <a:spcPct val="107000"/>
                        </a:lnSpc>
                        <a:spcAft>
                          <a:spcPts val="0"/>
                        </a:spcAft>
                      </a:pPr>
                      <a:r>
                        <a:rPr lang="en-GB" sz="2400" dirty="0">
                          <a:effectLst/>
                          <a:latin typeface="Berlin Sans FB" panose="020E0602020502020306" pitchFamily="34" charset="0"/>
                        </a:rPr>
                        <a:t>Year 4</a:t>
                      </a:r>
                      <a:endParaRPr lang="en-GB" sz="140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Victorian Towns and Twisted Tales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History focus – Victorian children, Queen Victoria, local area study, rich and poor</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Marvelous Mayans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History – The Mayans – society study</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Geography – The Americas</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To Infinity &amp; Beyond</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Science focus - Earth and Space,</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Solids, Liquids &amp; Gases</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extLst>
                  <a:ext uri="{0D108BD9-81ED-4DB2-BD59-A6C34878D82A}">
                    <a16:rowId xmlns:a16="http://schemas.microsoft.com/office/drawing/2014/main" val="2120320734"/>
                  </a:ext>
                </a:extLst>
              </a:tr>
              <a:tr h="1132462">
                <a:tc>
                  <a:txBody>
                    <a:bodyPr/>
                    <a:lstStyle/>
                    <a:p>
                      <a:pPr algn="ctr">
                        <a:lnSpc>
                          <a:spcPct val="107000"/>
                        </a:lnSpc>
                        <a:spcAft>
                          <a:spcPts val="0"/>
                        </a:spcAft>
                      </a:pPr>
                      <a:r>
                        <a:rPr lang="en-GB" sz="2400" dirty="0">
                          <a:effectLst/>
                          <a:latin typeface="Berlin Sans FB" panose="020E0602020502020306" pitchFamily="34" charset="0"/>
                        </a:rPr>
                        <a:t>Year 5</a:t>
                      </a:r>
                      <a:endParaRPr lang="en-GB" sz="140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Power &amp; Palaces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History focus – Tudors – Henry VIII, Elizabeth I, Court Life, Shakespeare, Town life</a:t>
                      </a:r>
                      <a:endParaRPr lang="en-GB" sz="1400" b="0" dirty="0">
                        <a:effectLst/>
                        <a:latin typeface="Berlin Sans FB" panose="020E0602020502020306" pitchFamily="34" charset="0"/>
                      </a:endParaRPr>
                    </a:p>
                    <a:p>
                      <a:pPr algn="ctr" fontAlgn="base">
                        <a:lnSpc>
                          <a:spcPct val="107000"/>
                        </a:lnSpc>
                        <a:spcAft>
                          <a:spcPts val="0"/>
                        </a:spcAft>
                      </a:pPr>
                      <a:r>
                        <a:rPr lang="en-US" sz="1400" b="0" dirty="0">
                          <a:effectLst/>
                          <a:latin typeface="Berlin Sans FB" panose="020E0602020502020306" pitchFamily="34" charset="0"/>
                        </a:rPr>
                        <a:t> </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Seas, Storms &amp; Survival</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Geography focus – Rivers &amp; Coasts, Map Skills, Water Usage</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Science – The Water Cycle</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Ancient Greece</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History focus- Ancient Greece</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Geography - European Study</a:t>
                      </a:r>
                      <a:endParaRPr lang="en-GB" sz="1400" b="0" dirty="0">
                        <a:effectLst/>
                        <a:latin typeface="Berlin Sans FB" panose="020E0602020502020306" pitchFamily="34" charset="0"/>
                      </a:endParaRPr>
                    </a:p>
                    <a:p>
                      <a:pPr algn="ctr" fontAlgn="base">
                        <a:lnSpc>
                          <a:spcPct val="107000"/>
                        </a:lnSpc>
                        <a:spcAft>
                          <a:spcPts val="0"/>
                        </a:spcAft>
                      </a:pPr>
                      <a:r>
                        <a:rPr lang="en-US" sz="1400" b="0" dirty="0">
                          <a:effectLst/>
                          <a:latin typeface="Berlin Sans FB" panose="020E0602020502020306" pitchFamily="34" charset="0"/>
                        </a:rPr>
                        <a:t> </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extLst>
                  <a:ext uri="{0D108BD9-81ED-4DB2-BD59-A6C34878D82A}">
                    <a16:rowId xmlns:a16="http://schemas.microsoft.com/office/drawing/2014/main" val="2875163852"/>
                  </a:ext>
                </a:extLst>
              </a:tr>
              <a:tr h="955306">
                <a:tc>
                  <a:txBody>
                    <a:bodyPr/>
                    <a:lstStyle/>
                    <a:p>
                      <a:pPr algn="ctr">
                        <a:lnSpc>
                          <a:spcPct val="107000"/>
                        </a:lnSpc>
                        <a:spcAft>
                          <a:spcPts val="0"/>
                        </a:spcAft>
                      </a:pPr>
                      <a:r>
                        <a:rPr lang="en-GB" sz="2400" dirty="0">
                          <a:effectLst/>
                          <a:latin typeface="Berlin Sans FB" panose="020E0602020502020306" pitchFamily="34" charset="0"/>
                        </a:rPr>
                        <a:t>Year 6</a:t>
                      </a:r>
                      <a:endParaRPr lang="en-GB" sz="140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Frozen in Time</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Geography focus – atlas skills, world maps, biomes, polar regions</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Walk Like an Egyptian</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History focus – Egypt / Ancient Civilisations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Geography focus – The River Nile</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tc>
                  <a:txBody>
                    <a:bodyPr/>
                    <a:lstStyle/>
                    <a:p>
                      <a:pPr algn="ctr" fontAlgn="base">
                        <a:lnSpc>
                          <a:spcPct val="107000"/>
                        </a:lnSpc>
                        <a:spcAft>
                          <a:spcPts val="0"/>
                        </a:spcAft>
                      </a:pPr>
                      <a:r>
                        <a:rPr lang="en-US" sz="1400" b="0" kern="1200" dirty="0">
                          <a:effectLst/>
                          <a:latin typeface="Berlin Sans FB" panose="020E0602020502020306" pitchFamily="34" charset="0"/>
                        </a:rPr>
                        <a:t>Blood, Bones and Body Bits</a:t>
                      </a:r>
                      <a:endParaRPr lang="en-GB" sz="1400" b="0" dirty="0">
                        <a:effectLst/>
                        <a:latin typeface="Berlin Sans FB" panose="020E0602020502020306" pitchFamily="34" charset="0"/>
                      </a:endParaRPr>
                    </a:p>
                    <a:p>
                      <a:pPr algn="ctr" fontAlgn="base">
                        <a:lnSpc>
                          <a:spcPct val="107000"/>
                        </a:lnSpc>
                        <a:spcAft>
                          <a:spcPts val="0"/>
                        </a:spcAft>
                      </a:pPr>
                      <a:r>
                        <a:rPr lang="en-US" sz="1400" b="0" kern="1200" dirty="0">
                          <a:effectLst/>
                          <a:latin typeface="Berlin Sans FB" panose="020E0602020502020306" pitchFamily="34" charset="0"/>
                        </a:rPr>
                        <a:t>Science focus – Animals including humans – The Human Body</a:t>
                      </a:r>
                      <a:endParaRPr lang="en-GB" sz="14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65346" marR="65346" marT="0" marB="0" anchor="ctr">
                    <a:solidFill>
                      <a:schemeClr val="accent3">
                        <a:lumMod val="20000"/>
                        <a:lumOff val="80000"/>
                      </a:schemeClr>
                    </a:solidFill>
                  </a:tcPr>
                </a:tc>
                <a:extLst>
                  <a:ext uri="{0D108BD9-81ED-4DB2-BD59-A6C34878D82A}">
                    <a16:rowId xmlns:a16="http://schemas.microsoft.com/office/drawing/2014/main" val="445509957"/>
                  </a:ext>
                </a:extLst>
              </a:tr>
            </a:tbl>
          </a:graphicData>
        </a:graphic>
      </p:graphicFrame>
      <p:sp>
        <p:nvSpPr>
          <p:cNvPr id="3" name="Rectangle 2"/>
          <p:cNvSpPr/>
          <p:nvPr/>
        </p:nvSpPr>
        <p:spPr>
          <a:xfrm>
            <a:off x="228600" y="697637"/>
            <a:ext cx="6197600" cy="830997"/>
          </a:xfrm>
          <a:prstGeom prst="rect">
            <a:avLst/>
          </a:prstGeom>
        </p:spPr>
        <p:txBody>
          <a:bodyPr wrap="square">
            <a:spAutoFit/>
          </a:bodyPr>
          <a:lstStyle/>
          <a:p>
            <a:pPr algn="just">
              <a:spcAft>
                <a:spcPts val="0"/>
              </a:spcAft>
            </a:pPr>
            <a:r>
              <a:rPr lang="en-GB" sz="1600" dirty="0">
                <a:latin typeface="Berlin Sans FB" panose="020E0602020502020306" pitchFamily="34" charset="0"/>
                <a:ea typeface="Times New Roman" panose="02020603050405020304" pitchFamily="18" charset="0"/>
                <a:cs typeface="Arial" panose="020B0604020202020204" pitchFamily="34" charset="0"/>
              </a:rPr>
              <a:t>As a junior school we educate children from ages 7 to 11, covering Key Stage 2. The National Curriculum subjects are taught as much as possible through Learning Journeys.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28599" y="112862"/>
            <a:ext cx="5354053" cy="646331"/>
          </a:xfrm>
          <a:prstGeom prst="rect">
            <a:avLst/>
          </a:prstGeom>
        </p:spPr>
        <p:txBody>
          <a:bodyPr wrap="square">
            <a:spAutoFit/>
          </a:bodyPr>
          <a:lstStyle/>
          <a:p>
            <a:pPr algn="just">
              <a:spcAft>
                <a:spcPts val="0"/>
              </a:spcAft>
            </a:pPr>
            <a:r>
              <a:rPr lang="en-GB" sz="3600" b="1" dirty="0">
                <a:solidFill>
                  <a:srgbClr val="002060"/>
                </a:solidFill>
                <a:latin typeface="Berlin Sans FB" panose="020E0602020502020306" pitchFamily="34" charset="0"/>
                <a:ea typeface="Times New Roman" panose="02020603050405020304" pitchFamily="18" charset="0"/>
                <a:cs typeface="Arial" panose="020B0604020202020204" pitchFamily="34" charset="0"/>
              </a:rPr>
              <a:t>Learning at Southway</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28600" y="8040781"/>
            <a:ext cx="6394450" cy="1600438"/>
          </a:xfrm>
          <a:prstGeom prst="rect">
            <a:avLst/>
          </a:prstGeom>
        </p:spPr>
        <p:txBody>
          <a:bodyPr wrap="square">
            <a:spAutoFit/>
          </a:bodyPr>
          <a:lstStyle/>
          <a:p>
            <a:pPr algn="just">
              <a:spcAft>
                <a:spcPts val="0"/>
              </a:spcAft>
            </a:pPr>
            <a:r>
              <a:rPr lang="en-US" sz="1400" dirty="0">
                <a:latin typeface="Berlin Sans FB" panose="020E0602020502020306" pitchFamily="34" charset="0"/>
                <a:ea typeface="Times New Roman" panose="02020603050405020304" pitchFamily="18" charset="0"/>
                <a:cs typeface="Arial" panose="020B0604020202020204" pitchFamily="34" charset="0"/>
              </a:rPr>
              <a:t>Each year group organises the curriculum into three Learning Journeys over the school year. Under an umbrella title, which usually has a Science, History or Geography emphasis, different subjects are woven into the Learning Journey as much as possible in a more creative, holistic way, to support a broad and balanced curriculum. Children are immersed in their topic, learning the different subject skills and acquiring knowledge and understanding, through exciting, interesting learning experiences.</a:t>
            </a:r>
            <a:r>
              <a:rPr lang="en-US" sz="1200" dirty="0">
                <a:latin typeface="Berlin Sans FB" panose="020E0602020502020306" pitchFamily="34" charset="0"/>
                <a:ea typeface="Times New Roman" panose="02020603050405020304" pitchFamily="18" charset="0"/>
                <a:cs typeface="Arial" panose="020B0604020202020204" pitchFamily="34" charset="0"/>
              </a:rPr>
              <a:t>  </a:t>
            </a:r>
            <a:endParaRPr lang="en-GB" sz="1200" dirty="0">
              <a:effectLst/>
              <a:latin typeface="Myriad Pro Ligh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661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2729548"/>
            <a:ext cx="6858000" cy="5220652"/>
          </a:xfrm>
          <a:prstGeom prst="rect">
            <a:avLst/>
          </a:prstGeom>
          <a:ln w="19050">
            <a:solidFill>
              <a:srgbClr val="FFC000"/>
            </a:solidFill>
          </a:ln>
        </p:spPr>
      </p:pic>
      <p:sp>
        <p:nvSpPr>
          <p:cNvPr id="3" name="Rectangle 2"/>
          <p:cNvSpPr/>
          <p:nvPr/>
        </p:nvSpPr>
        <p:spPr>
          <a:xfrm>
            <a:off x="165218" y="8527534"/>
            <a:ext cx="6266459" cy="646331"/>
          </a:xfrm>
          <a:prstGeom prst="rect">
            <a:avLst/>
          </a:prstGeom>
        </p:spPr>
        <p:txBody>
          <a:bodyPr wrap="none">
            <a:spAutoFit/>
          </a:bodyPr>
          <a:lstStyle/>
          <a:p>
            <a:pPr>
              <a:spcAft>
                <a:spcPts val="0"/>
              </a:spcAft>
            </a:pPr>
            <a:r>
              <a:rPr lang="en-US" sz="3600" b="1" dirty="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Arial" panose="020B0604020202020204" pitchFamily="34" charset="0"/>
              </a:rPr>
              <a:t>Educational Trips and Visits</a:t>
            </a:r>
            <a:endParaRPr lang="en-GB" sz="1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11209" y="412160"/>
            <a:ext cx="6235582" cy="2100575"/>
          </a:xfrm>
          <a:prstGeom prst="rect">
            <a:avLst/>
          </a:prstGeom>
        </p:spPr>
        <p:txBody>
          <a:bodyPr wrap="square">
            <a:spAutoFit/>
          </a:bodyPr>
          <a:lstStyle/>
          <a:p>
            <a:pPr algn="just">
              <a:spcBef>
                <a:spcPts val="300"/>
              </a:spcBef>
              <a:spcAft>
                <a:spcPts val="300"/>
              </a:spcAft>
            </a:pPr>
            <a:r>
              <a:rPr lang="en-US" sz="1600" dirty="0" smtClean="0">
                <a:solidFill>
                  <a:srgbClr val="000000"/>
                </a:solidFill>
                <a:latin typeface="Berlin Sans FB" panose="020E0602020502020306" pitchFamily="34" charset="0"/>
                <a:ea typeface="Times New Roman" panose="02020603050405020304" pitchFamily="18" charset="0"/>
                <a:cs typeface="Arial" panose="020B0604020202020204" pitchFamily="34" charset="0"/>
              </a:rPr>
              <a:t>Teachers </a:t>
            </a:r>
            <a:r>
              <a:rPr lang="en-US" sz="1600"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work hard to find ways in which to enrich the children’s learning with a variety of educational trips and visits. These can</a:t>
            </a:r>
            <a:r>
              <a:rPr lang="en-US" sz="1400"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 </a:t>
            </a:r>
            <a:r>
              <a:rPr lang="en-US" sz="1600"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include visits to The British Museum, Hampton Court and Preston Park Manor. Our Year 6 residential visit is currently to </a:t>
            </a:r>
            <a:r>
              <a:rPr lang="en-US" sz="1600" dirty="0" err="1" smtClean="0">
                <a:solidFill>
                  <a:srgbClr val="000000"/>
                </a:solidFill>
                <a:latin typeface="Berlin Sans FB" panose="020E0602020502020306" pitchFamily="34" charset="0"/>
                <a:ea typeface="Times New Roman" panose="02020603050405020304" pitchFamily="18" charset="0"/>
                <a:cs typeface="Arial" panose="020B0604020202020204" pitchFamily="34" charset="0"/>
              </a:rPr>
              <a:t>Kingswood</a:t>
            </a:r>
            <a:r>
              <a:rPr lang="en-US" sz="1600" dirty="0" smtClean="0">
                <a:solidFill>
                  <a:srgbClr val="000000"/>
                </a:solidFill>
                <a:latin typeface="Berlin Sans FB" panose="020E0602020502020306" pitchFamily="34" charset="0"/>
                <a:ea typeface="Times New Roman" panose="02020603050405020304" pitchFamily="18" charset="0"/>
                <a:cs typeface="Arial" panose="020B0604020202020204" pitchFamily="34" charset="0"/>
              </a:rPr>
              <a:t> on the Isle of Wight.</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GB" sz="1600" dirty="0">
                <a:latin typeface="Berlin Sans FB" panose="020E0602020502020306" pitchFamily="34" charset="0"/>
                <a:ea typeface="Times New Roman" panose="02020603050405020304" pitchFamily="18" charset="0"/>
                <a:cs typeface="Arial" panose="020B0604020202020204" pitchFamily="34" charset="0"/>
              </a:rPr>
              <a:t>In addition, children learn about religious faiths and beliefs during their Religious Education (RE) lessons, in accordance with the Local Authority’s agreed RE syllabus.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42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563562" y="1301432"/>
            <a:ext cx="4300538" cy="3245168"/>
          </a:xfrm>
          <a:prstGeom prst="rect">
            <a:avLst/>
          </a:prstGeom>
          <a:ln w="12700">
            <a:solidFill>
              <a:srgbClr val="FFC000"/>
            </a:solidFill>
          </a:ln>
          <a:effectLst>
            <a:outerShdw blurRad="292100" dist="139700" dir="2700000" algn="tl" rotWithShape="0">
              <a:srgbClr val="333333">
                <a:alpha val="65000"/>
              </a:srgbClr>
            </a:outerShdw>
          </a:effectLst>
        </p:spPr>
      </p:pic>
      <p:sp>
        <p:nvSpPr>
          <p:cNvPr id="3" name="Rectangle 2"/>
          <p:cNvSpPr/>
          <p:nvPr/>
        </p:nvSpPr>
        <p:spPr>
          <a:xfrm>
            <a:off x="449262" y="388035"/>
            <a:ext cx="5875338" cy="523220"/>
          </a:xfrm>
          <a:prstGeom prst="rect">
            <a:avLst/>
          </a:prstGeom>
        </p:spPr>
        <p:txBody>
          <a:bodyPr wrap="square">
            <a:spAutoFit/>
          </a:bodyPr>
          <a:lstStyle/>
          <a:p>
            <a:pPr algn="just">
              <a:spcAft>
                <a:spcPts val="0"/>
              </a:spcAft>
              <a:tabLst>
                <a:tab pos="4800600" algn="l"/>
                <a:tab pos="5143500" algn="l"/>
              </a:tabLst>
            </a:pPr>
            <a:r>
              <a:rPr lang="en-US" sz="2800" b="1" dirty="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Arial" panose="020B0604020202020204" pitchFamily="34" charset="0"/>
              </a:rPr>
              <a:t>Homework and Take-Away Tasks</a:t>
            </a:r>
            <a:endParaRPr lang="en-GB" sz="1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49262" y="4733577"/>
            <a:ext cx="5875338" cy="4809009"/>
          </a:xfrm>
          <a:prstGeom prst="rect">
            <a:avLst/>
          </a:prstGeom>
        </p:spPr>
        <p:txBody>
          <a:bodyPr wrap="square">
            <a:spAutoFit/>
          </a:bodyPr>
          <a:lstStyle/>
          <a:p>
            <a:pPr algn="just">
              <a:spcAft>
                <a:spcPts val="0"/>
              </a:spcAft>
              <a:tabLst>
                <a:tab pos="4800600" algn="l"/>
                <a:tab pos="5143500" algn="l"/>
              </a:tabLst>
            </a:pPr>
            <a:r>
              <a:rPr lang="en-US" sz="1600"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Children spend more than 80% of their time at home and we are keen that they have the opportunity to consolidate and extend their learning wherever possible. </a:t>
            </a:r>
            <a:r>
              <a:rPr lang="en-GB" sz="1600" dirty="0">
                <a:latin typeface="Berlin Sans FB" panose="020E0602020502020306" pitchFamily="34" charset="0"/>
                <a:ea typeface="Times New Roman" panose="02020603050405020304" pitchFamily="18" charset="0"/>
                <a:cs typeface="Times New Roman" panose="02020603050405020304" pitchFamily="18" charset="0"/>
              </a:rPr>
              <a:t>One of the best things parents/carers can do to help your child at home is to </a:t>
            </a:r>
            <a:r>
              <a:rPr lang="en-GB" sz="1600" b="1" dirty="0">
                <a:latin typeface="Berlin Sans FB" panose="020E0602020502020306" pitchFamily="34" charset="0"/>
                <a:ea typeface="Times New Roman" panose="02020603050405020304" pitchFamily="18" charset="0"/>
                <a:cs typeface="Times New Roman" panose="02020603050405020304" pitchFamily="18" charset="0"/>
              </a:rPr>
              <a:t>read </a:t>
            </a:r>
            <a:r>
              <a:rPr lang="en-GB" sz="1600" dirty="0">
                <a:latin typeface="Berlin Sans FB" panose="020E0602020502020306" pitchFamily="34" charset="0"/>
                <a:ea typeface="Times New Roman" panose="02020603050405020304" pitchFamily="18" charset="0"/>
                <a:cs typeface="Times New Roman" panose="02020603050405020304" pitchFamily="18" charset="0"/>
              </a:rPr>
              <a:t>with them, and we ask that you do this for at least ten minutes, preferably every day.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800600" algn="l"/>
                <a:tab pos="5143500" algn="l"/>
              </a:tabLst>
            </a:pPr>
            <a:r>
              <a:rPr lang="en-GB" sz="1600" dirty="0">
                <a:latin typeface="Berlin Sans FB" panose="020E0602020502020306" pitchFamily="34" charset="0"/>
                <a:ea typeface="Times New Roman" panose="02020603050405020304" pitchFamily="18" charset="0"/>
                <a:cs typeface="Times New Roman" panose="02020603050405020304" pitchFamily="18" charset="0"/>
              </a:rPr>
              <a:t>Each year group sets regular homework tasks each week, and these typically often include learning times tables or mental arithmetic facts or investigating spellings. In addition, </a:t>
            </a:r>
            <a:r>
              <a:rPr lang="en-GB" sz="1600" b="1" dirty="0">
                <a:latin typeface="Berlin Sans FB" panose="020E0602020502020306" pitchFamily="34" charset="0"/>
                <a:ea typeface="Times New Roman" panose="02020603050405020304" pitchFamily="18" charset="0"/>
                <a:cs typeface="Times New Roman" panose="02020603050405020304" pitchFamily="18" charset="0"/>
              </a:rPr>
              <a:t>take-away tasks</a:t>
            </a:r>
            <a:r>
              <a:rPr lang="en-GB" sz="1600" dirty="0">
                <a:latin typeface="Berlin Sans FB" panose="020E0602020502020306" pitchFamily="34" charset="0"/>
                <a:ea typeface="Times New Roman" panose="02020603050405020304" pitchFamily="18" charset="0"/>
                <a:cs typeface="Times New Roman" panose="02020603050405020304" pitchFamily="18" charset="0"/>
              </a:rPr>
              <a:t> are usually set over a period of a few weeks, to encourage children to persevere at a longer-term project, often with family support.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800600" algn="l"/>
                <a:tab pos="5143500" algn="l"/>
              </a:tabLst>
            </a:pPr>
            <a:r>
              <a:rPr lang="en-GB" sz="1600" dirty="0">
                <a:latin typeface="Berlin Sans FB" panose="020E0602020502020306" pitchFamily="34" charset="0"/>
                <a:ea typeface="Times New Roman" panose="02020603050405020304" pitchFamily="18" charset="0"/>
                <a:cs typeface="Times New Roman" panose="02020603050405020304" pitchFamily="18" charset="0"/>
              </a:rPr>
              <a:t>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800600" algn="l"/>
                <a:tab pos="5143500" algn="l"/>
              </a:tabLst>
            </a:pPr>
            <a:r>
              <a:rPr lang="en-GB" sz="1600" dirty="0">
                <a:latin typeface="Berlin Sans FB" panose="020E0602020502020306" pitchFamily="34" charset="0"/>
                <a:ea typeface="Times New Roman" panose="02020603050405020304" pitchFamily="18" charset="0"/>
                <a:cs typeface="Times New Roman" panose="02020603050405020304" pitchFamily="18" charset="0"/>
              </a:rPr>
              <a:t>Teachers will also place, on our Virtual Learning Environment, ideas for children to extend their learning. Our VLE is moderated by teachers on a regular basis, and all classes are taught how to access it and use it appropriately.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4800600" algn="l"/>
                <a:tab pos="5143500" algn="l"/>
              </a:tabLst>
            </a:pPr>
            <a:r>
              <a:rPr lang="en-GB" sz="1600" dirty="0">
                <a:latin typeface="Berlin Sans FB" panose="020E0602020502020306" pitchFamily="34" charset="0"/>
                <a:ea typeface="Times New Roman" panose="02020603050405020304" pitchFamily="18" charset="0"/>
                <a:cs typeface="Times New Roman" panose="02020603050405020304" pitchFamily="18" charset="0"/>
              </a:rPr>
              <a:t> </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600" dirty="0">
                <a:latin typeface="Berlin Sans FB" panose="020E0602020502020306" pitchFamily="34" charset="0"/>
                <a:ea typeface="Times New Roman" panose="02020603050405020304" pitchFamily="18" charset="0"/>
                <a:cs typeface="Times New Roman" panose="02020603050405020304" pitchFamily="18" charset="0"/>
              </a:rPr>
              <a:t>Homework expectations are outlined by Year Group Leaders in their curriculum letters at the beginning of each academic year.</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ounded Rectangle 4"/>
          <p:cNvSpPr/>
          <p:nvPr/>
        </p:nvSpPr>
        <p:spPr>
          <a:xfrm>
            <a:off x="4572000" y="1517332"/>
            <a:ext cx="1752600" cy="261016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effectLst>
                  <a:outerShdw blurRad="38100" dist="38100" dir="2700000" algn="tl">
                    <a:srgbClr val="000000">
                      <a:alpha val="43137"/>
                    </a:srgbClr>
                  </a:outerShdw>
                </a:effectLst>
                <a:latin typeface="Berlin Sans FB" panose="020E0602020502020306" pitchFamily="34" charset="0"/>
              </a:rPr>
              <a:t>Year 3 pupil</a:t>
            </a:r>
            <a:r>
              <a:rPr lang="en-GB" sz="2000" i="1" dirty="0">
                <a:solidFill>
                  <a:schemeClr val="tx1"/>
                </a:solidFill>
                <a:effectLst>
                  <a:outerShdw blurRad="38100" dist="38100" dir="2700000" algn="tl">
                    <a:srgbClr val="000000">
                      <a:alpha val="43137"/>
                    </a:srgbClr>
                  </a:outerShdw>
                </a:effectLst>
                <a:latin typeface="Berlin Sans FB" panose="020E0602020502020306" pitchFamily="34" charset="0"/>
              </a:rPr>
              <a:t> </a:t>
            </a:r>
            <a:endParaRPr lang="en-GB" sz="2000" i="1" dirty="0" smtClean="0">
              <a:solidFill>
                <a:schemeClr val="tx1"/>
              </a:solidFill>
              <a:effectLst>
                <a:outerShdw blurRad="38100" dist="38100" dir="2700000" algn="tl">
                  <a:srgbClr val="000000">
                    <a:alpha val="43137"/>
                  </a:srgbClr>
                </a:outerShdw>
              </a:effectLst>
              <a:latin typeface="Berlin Sans FB" panose="020E0602020502020306" pitchFamily="34" charset="0"/>
            </a:endParaRPr>
          </a:p>
          <a:p>
            <a:pPr algn="ctr"/>
            <a:r>
              <a:rPr lang="en-GB" i="1" dirty="0" smtClean="0">
                <a:solidFill>
                  <a:schemeClr val="tx1"/>
                </a:solidFill>
                <a:latin typeface="Berlin Sans FB" panose="020E0602020502020306" pitchFamily="34" charset="0"/>
              </a:rPr>
              <a:t> </a:t>
            </a:r>
            <a:r>
              <a:rPr lang="en-GB" i="1" dirty="0">
                <a:solidFill>
                  <a:schemeClr val="tx1"/>
                </a:solidFill>
                <a:latin typeface="Berlin Sans FB" panose="020E0602020502020306" pitchFamily="34" charset="0"/>
              </a:rPr>
              <a:t>‘The best thing about my school is the teachers’</a:t>
            </a:r>
            <a:endParaRPr lang="en-GB" dirty="0">
              <a:solidFill>
                <a:schemeClr val="tx1"/>
              </a:solidFill>
              <a:latin typeface="Berlin Sans FB" panose="020E0602020502020306" pitchFamily="34" charset="0"/>
            </a:endParaRPr>
          </a:p>
          <a:p>
            <a:pPr algn="ctr"/>
            <a:r>
              <a:rPr lang="en-GB" b="1" i="1" dirty="0">
                <a:solidFill>
                  <a:schemeClr val="tx1"/>
                </a:solidFill>
                <a:effectLst>
                  <a:outerShdw blurRad="38100" dist="38100" dir="2700000" algn="tl">
                    <a:srgbClr val="000000">
                      <a:alpha val="43137"/>
                    </a:srgbClr>
                  </a:outerShdw>
                </a:effectLst>
                <a:latin typeface="Berlin Sans FB" panose="020E0602020502020306" pitchFamily="34" charset="0"/>
              </a:rPr>
              <a:t>Pupil Survey 2021</a:t>
            </a:r>
            <a:endParaRPr lang="en-GB" b="1" dirty="0">
              <a:solidFill>
                <a:schemeClr val="tx1"/>
              </a:solidFill>
              <a:effectLst>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val="1134738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57200" y="324810"/>
            <a:ext cx="5930900" cy="4608954"/>
          </a:xfrm>
          <a:prstGeom prst="rect">
            <a:avLst/>
          </a:prstGeom>
        </p:spPr>
        <p:txBody>
          <a:bodyPr wrap="square">
            <a:spAutoFit/>
          </a:bodyPr>
          <a:lstStyle/>
          <a:p>
            <a:pPr algn="just">
              <a:spcBef>
                <a:spcPts val="300"/>
              </a:spcBef>
              <a:spcAft>
                <a:spcPts val="300"/>
              </a:spcAft>
            </a:pPr>
            <a:r>
              <a:rPr lang="en-GB" sz="4000" b="1" dirty="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Arial" panose="020B0604020202020204" pitchFamily="34" charset="0"/>
              </a:rPr>
              <a:t>Inclusion</a:t>
            </a:r>
            <a:endParaRPr lang="en-GB"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US" sz="1100" dirty="0">
                <a:latin typeface="Arial" panose="020B0604020202020204" pitchFamily="34" charset="0"/>
                <a:ea typeface="Times New Roman" panose="02020603050405020304" pitchFamily="18" charset="0"/>
                <a:cs typeface="Times New Roman" panose="02020603050405020304" pitchFamily="18" charset="0"/>
              </a:rPr>
              <a:t> </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In ‘Learning and Achieving Together’ we aim to support the children so that everyone can succeed at their own level. Within class, lessons are differentiated to cater for children of differing abilities. Our Special Educational Needs co-ordinator (SENDCo) liaises closely with teachers through the school in order to identify swiftly any concerns and advise on how best to cater for different needs. She also works closely with the SENDCo from our infant feeder schools to ensure appropriate provision is made for children who have already been identified as having Special Educational Needs. Once a difficulty is identified, provision is made to meet that need and progress is carefully monitored through an Individual Education Plan (IEP) or, if appropriate, an Education Health Care Plan (EHCP). At later stages the class teacher and SENDCo may receive support</a:t>
            </a:r>
            <a:r>
              <a:rPr lang="en-GB"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000000"/>
                </a:solidFill>
                <a:latin typeface="Berlin Sans FB" panose="020E0602020502020306" pitchFamily="34" charset="0"/>
                <a:ea typeface="Times New Roman" panose="02020603050405020304" pitchFamily="18" charset="0"/>
                <a:cs typeface="Arial" panose="020B0604020202020204" pitchFamily="34" charset="0"/>
              </a:rPr>
              <a:t>from outside agencies. Parents/carers are fully consulted and encouraged to take a full part in all stages.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ounded Rectangle 5"/>
          <p:cNvSpPr/>
          <p:nvPr/>
        </p:nvSpPr>
        <p:spPr>
          <a:xfrm>
            <a:off x="457200" y="5118101"/>
            <a:ext cx="5930900" cy="41275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Rectangle 6"/>
          <p:cNvSpPr/>
          <p:nvPr/>
        </p:nvSpPr>
        <p:spPr>
          <a:xfrm>
            <a:off x="774700" y="5439349"/>
            <a:ext cx="5435600" cy="3570208"/>
          </a:xfrm>
          <a:prstGeom prst="rect">
            <a:avLst/>
          </a:prstGeom>
        </p:spPr>
        <p:txBody>
          <a:bodyPr wrap="square">
            <a:spAutoFit/>
          </a:bodyPr>
          <a:lstStyle/>
          <a:p>
            <a:r>
              <a:rPr lang="en-US" sz="1600" i="1" dirty="0" smtClean="0">
                <a:solidFill>
                  <a:srgbClr val="323130"/>
                </a:solidFill>
                <a:latin typeface="Berlin Sans FB" panose="020E0602020502020306" pitchFamily="34" charset="0"/>
              </a:rPr>
              <a:t>‘On </a:t>
            </a:r>
            <a:r>
              <a:rPr lang="en-US" sz="1600" i="1" dirty="0">
                <a:solidFill>
                  <a:srgbClr val="323130"/>
                </a:solidFill>
                <a:latin typeface="Berlin Sans FB" panose="020E0602020502020306" pitchFamily="34" charset="0"/>
              </a:rPr>
              <a:t>this last day of Year 6 for Viola I wanted to express my thanks to you for the happy years both she and her brother, Gilmour, have spent at Southway Junior School</a:t>
            </a:r>
            <a:r>
              <a:rPr lang="en-US" sz="1600" i="1" dirty="0" smtClean="0">
                <a:solidFill>
                  <a:srgbClr val="323130"/>
                </a:solidFill>
                <a:latin typeface="Berlin Sans FB" panose="020E0602020502020306" pitchFamily="34" charset="0"/>
              </a:rPr>
              <a:t>.</a:t>
            </a:r>
            <a:r>
              <a:rPr lang="en-US" sz="1600" i="1" dirty="0">
                <a:solidFill>
                  <a:srgbClr val="323130"/>
                </a:solidFill>
                <a:latin typeface="Berlin Sans FB" panose="020E0602020502020306" pitchFamily="34" charset="0"/>
              </a:rPr>
              <a:t> </a:t>
            </a:r>
            <a:endParaRPr lang="en-US" i="1" dirty="0">
              <a:solidFill>
                <a:srgbClr val="323130"/>
              </a:solidFill>
              <a:latin typeface="Berlin Sans FB" panose="020E0602020502020306" pitchFamily="34" charset="0"/>
            </a:endParaRPr>
          </a:p>
          <a:p>
            <a:r>
              <a:rPr lang="en-US" sz="1600" i="1" dirty="0">
                <a:solidFill>
                  <a:srgbClr val="323130"/>
                </a:solidFill>
                <a:latin typeface="Berlin Sans FB" panose="020E0602020502020306" pitchFamily="34" charset="0"/>
              </a:rPr>
              <a:t>I have been impressed with every teacher and TA that has taught my two.  Not only do I think that Viola and Gilmour have received an excellent education at Southway I have felt that every single teacher and TA has genuinely cared about them. </a:t>
            </a:r>
            <a:r>
              <a:rPr lang="en-US" sz="1600" i="1" dirty="0" smtClean="0">
                <a:solidFill>
                  <a:srgbClr val="323130"/>
                </a:solidFill>
                <a:latin typeface="Berlin Sans FB" panose="020E0602020502020306" pitchFamily="34" charset="0"/>
              </a:rPr>
              <a:t>The </a:t>
            </a:r>
            <a:r>
              <a:rPr lang="en-US" sz="1600" i="1" dirty="0">
                <a:solidFill>
                  <a:srgbClr val="323130"/>
                </a:solidFill>
                <a:latin typeface="Berlin Sans FB" panose="020E0602020502020306" pitchFamily="34" charset="0"/>
              </a:rPr>
              <a:t>teaching staff have never made me feel like a nuisance either and if I’ve had concerns around anything they have listened to me, which I am grateful for.  </a:t>
            </a:r>
            <a:r>
              <a:rPr lang="en-US" sz="1600" i="1" dirty="0" smtClean="0">
                <a:solidFill>
                  <a:srgbClr val="323130"/>
                </a:solidFill>
                <a:latin typeface="Berlin Sans FB" panose="020E0602020502020306" pitchFamily="34" charset="0"/>
              </a:rPr>
              <a:t>The </a:t>
            </a:r>
            <a:r>
              <a:rPr lang="en-US" sz="1600" i="1" dirty="0">
                <a:solidFill>
                  <a:srgbClr val="323130"/>
                </a:solidFill>
                <a:latin typeface="Berlin Sans FB" panose="020E0602020502020306" pitchFamily="34" charset="0"/>
              </a:rPr>
              <a:t>admin staff at Southway have been equally fantastic, always friendly, helpful and always responding to my calls or emails promptly.  The whole school  team has been first class</a:t>
            </a:r>
            <a:r>
              <a:rPr lang="en-US" sz="1600" i="1" dirty="0" smtClean="0">
                <a:solidFill>
                  <a:srgbClr val="323130"/>
                </a:solidFill>
                <a:latin typeface="Berlin Sans FB" panose="020E0602020502020306" pitchFamily="34" charset="0"/>
              </a:rPr>
              <a:t>.’</a:t>
            </a:r>
          </a:p>
          <a:p>
            <a:r>
              <a:rPr lang="en-US" sz="2000" b="1" i="1" dirty="0" smtClean="0">
                <a:solidFill>
                  <a:srgbClr val="323130"/>
                </a:solidFill>
                <a:effectLst/>
                <a:latin typeface="Berlin Sans FB" panose="020E0602020502020306" pitchFamily="34" charset="0"/>
              </a:rPr>
              <a:t>Year 6 parent</a:t>
            </a:r>
            <a:endParaRPr lang="en-US" sz="2400" b="1" i="1" dirty="0">
              <a:solidFill>
                <a:srgbClr val="323130"/>
              </a:solidFill>
              <a:effectLst/>
              <a:latin typeface="Berlin Sans FB" panose="020E0602020502020306" pitchFamily="34" charset="0"/>
            </a:endParaRPr>
          </a:p>
        </p:txBody>
      </p:sp>
    </p:spTree>
    <p:extLst>
      <p:ext uri="{BB962C8B-B14F-4D97-AF65-F5344CB8AC3E}">
        <p14:creationId xmlns:p14="http://schemas.microsoft.com/office/powerpoint/2010/main" val="1841489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3881</Words>
  <Application>Microsoft Office PowerPoint</Application>
  <PresentationFormat>A4 Paper (210x297 mm)</PresentationFormat>
  <Paragraphs>300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Berlin Sans FB</vt:lpstr>
      <vt:lpstr>Calibri</vt:lpstr>
      <vt:lpstr>Calibri Light</vt:lpstr>
      <vt:lpstr>Myriad Pro Light</vt:lpstr>
      <vt:lpstr>Times New Roman</vt:lpstr>
      <vt:lpstr>Wingdings</vt:lpstr>
      <vt:lpstr>Office Theme</vt:lpstr>
      <vt:lpstr>Southway Junior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Southway Junior School</dc:title>
  <dc:creator>Head</dc:creator>
  <cp:lastModifiedBy>Bursar</cp:lastModifiedBy>
  <cp:revision>49</cp:revision>
  <cp:lastPrinted>2022-01-11T11:29:23Z</cp:lastPrinted>
  <dcterms:created xsi:type="dcterms:W3CDTF">2022-01-11T08:08:36Z</dcterms:created>
  <dcterms:modified xsi:type="dcterms:W3CDTF">2022-01-13T10:11:31Z</dcterms:modified>
</cp:coreProperties>
</file>